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5143500" cx="9144000"/>
  <p:notesSz cx="6858000" cy="9144000"/>
  <p:embeddedFontLst>
    <p:embeddedFont>
      <p:font typeface="Roboto"/>
      <p:regular r:id="rId109"/>
      <p:bold r:id="rId110"/>
      <p:italic r:id="rId111"/>
      <p:boldItalic r:id="rId112"/>
    </p:embeddedFont>
    <p:embeddedFont>
      <p:font typeface="Helvetica Neue"/>
      <p:regular r:id="rId113"/>
      <p:bold r:id="rId114"/>
      <p:italic r:id="rId115"/>
      <p:boldItalic r:id="rId116"/>
    </p:embeddedFont>
    <p:embeddedFont>
      <p:font typeface="Lemon"/>
      <p:regular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Lemon-regular.fntdata"/><Relationship Id="rId116" Type="http://schemas.openxmlformats.org/officeDocument/2006/relationships/font" Target="fonts/HelveticaNeue-boldItalic.fntdata"/><Relationship Id="rId115" Type="http://schemas.openxmlformats.org/officeDocument/2006/relationships/font" Target="fonts/HelveticaNeue-italic.fntdata"/><Relationship Id="rId15" Type="http://schemas.openxmlformats.org/officeDocument/2006/relationships/slide" Target="slides/slide9.xml"/><Relationship Id="rId110" Type="http://schemas.openxmlformats.org/officeDocument/2006/relationships/font" Target="fonts/Roboto-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bold.fntdata"/><Relationship Id="rId18" Type="http://schemas.openxmlformats.org/officeDocument/2006/relationships/slide" Target="slides/slide12.xml"/><Relationship Id="rId113" Type="http://schemas.openxmlformats.org/officeDocument/2006/relationships/font" Target="fonts/HelveticaNeue-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naseq.uoregon.edu/#rna-prep-working-with-rna" TargetMode="External"/><Relationship Id="rId3" Type="http://schemas.openxmlformats.org/officeDocument/2006/relationships/hyperlink" Target="http://rockefelleruniversity.github.io/RU_RNAseq/" TargetMode="External"/><Relationship Id="rId4" Type="http://schemas.openxmlformats.org/officeDocument/2006/relationships/hyperlink" Target="https://rnaseq.uoregon.edu/#rna-prep-working-with-rna"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galaxy.or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galaxy.or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galaxy.org/login" TargetMode="External"/><Relationship Id="rId3" Type="http://schemas.openxmlformats.org/officeDocument/2006/relationships/hyperlink" Target="https://training.galaxyproject.org/training-material/topics/transcriptomics/tutorials/ref-based/tutorial.html" TargetMode="External"/><Relationship Id="rId4" Type="http://schemas.openxmlformats.org/officeDocument/2006/relationships/hyperlink" Target="https://wynton.ucsf.edu/hpc/get-started/development-prototyping.html" TargetMode="External"/><Relationship Id="rId5" Type="http://schemas.openxmlformats.org/officeDocument/2006/relationships/hyperlink" Target="https://wynton.ucsf.edu/hpc/get-started/development-prototyping.html" TargetMode="External"/><Relationship Id="rId6" Type="http://schemas.openxmlformats.org/officeDocument/2006/relationships/hyperlink" Target="https://wynton.ucsf.edu/hpc/transfers/files-and-directories.html" TargetMode="External"/><Relationship Id="rId7" Type="http://schemas.openxmlformats.org/officeDocument/2006/relationships/hyperlink" Target="https://wynton.ucsf.edu/hpc/transfers/files-and-directories.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ining.galaxyproject.org/training-materia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roadinstitute.github.io/picard/explain-flags.html" TargetMode="External"/><Relationship Id="rId3" Type="http://schemas.openxmlformats.org/officeDocument/2006/relationships/hyperlink" Target="https://www.samformat.info/sam-format-fla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003bd6f0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003bd6f0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details: https://www.thermofisher.com/us/en/home/life-science/sequencing/sequencing-learning-center/next-generation-sequencing-information/ngs-basics/rna-sequencing-methods.html</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f003bd6f0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f003bd6f0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31afb3c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31afb3c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5c349cb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5c349cb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1e9ccb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1e9ccb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56fc7a34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56fc7a34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Detailed information: </a:t>
            </a:r>
            <a:r>
              <a:rPr lang="en" u="sng">
                <a:solidFill>
                  <a:schemeClr val="hlink"/>
                </a:solidFill>
                <a:hlinkClick r:id="rId2"/>
              </a:rPr>
              <a:t>https://rnaseq.uoregon.edu/#rna-prep-working-with-rna</a:t>
            </a:r>
            <a:endParaRPr/>
          </a:p>
          <a:p>
            <a:pPr indent="0" lvl="0" marL="0" rtl="0" algn="l">
              <a:spcBef>
                <a:spcPts val="0"/>
              </a:spcBef>
              <a:spcAft>
                <a:spcPts val="0"/>
              </a:spcAft>
              <a:buNone/>
            </a:pPr>
            <a:r>
              <a:t/>
            </a:r>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chemeClr val="lt1"/>
                </a:highlight>
                <a:uFill>
                  <a:noFill/>
                </a:uFill>
                <a:latin typeface="Helvetica Neue"/>
                <a:ea typeface="Helvetica Neue"/>
                <a:cs typeface="Helvetica Neue"/>
                <a:sym typeface="Helvetica Neue"/>
                <a:hlinkClick r:id="rId3">
                  <a:extLst>
                    <a:ext uri="{A12FA001-AC4F-418D-AE19-62706E023703}">
                      <ahyp:hlinkClr val="tx"/>
                    </a:ext>
                  </a:extLst>
                </a:hlinkClick>
              </a:rPr>
              <a:t>http://rockefelleruniversity.github.io/RU_RNAseq/</a:t>
            </a:r>
            <a:endParaRPr sz="1000">
              <a:solidFill>
                <a:schemeClr val="dk1"/>
              </a:solidFill>
              <a:highlight>
                <a:schemeClr val="lt1"/>
              </a:highlight>
              <a:latin typeface="Helvetica Neue"/>
              <a:ea typeface="Helvetica Neue"/>
              <a:cs typeface="Helvetica Neue"/>
              <a:sym typeface="Helvetica Neue"/>
            </a:endParaRPr>
          </a:p>
          <a:p>
            <a:pPr indent="0" lvl="0" marL="0" rtl="0" algn="l">
              <a:lnSpc>
                <a:spcPct val="110000"/>
              </a:lnSpc>
              <a:spcBef>
                <a:spcPts val="800"/>
              </a:spcBef>
              <a:spcAft>
                <a:spcPts val="0"/>
              </a:spcAft>
              <a:buNone/>
            </a:pPr>
            <a:r>
              <a:rPr lang="en" sz="1000">
                <a:solidFill>
                  <a:schemeClr val="dk1"/>
                </a:solidFill>
                <a:highlight>
                  <a:schemeClr val="lt1"/>
                </a:highlight>
                <a:latin typeface="Helvetica Neue"/>
                <a:ea typeface="Helvetica Neue"/>
                <a:cs typeface="Helvetica Neue"/>
                <a:sym typeface="Helvetica Neue"/>
              </a:rPr>
              <a:t>More details here: </a:t>
            </a:r>
            <a:r>
              <a:rPr lang="en" sz="1000" u="sng">
                <a:solidFill>
                  <a:schemeClr val="hlink"/>
                </a:solidFill>
                <a:highlight>
                  <a:schemeClr val="lt1"/>
                </a:highlight>
                <a:latin typeface="Helvetica Neue"/>
                <a:ea typeface="Helvetica Neue"/>
                <a:cs typeface="Helvetica Neue"/>
                <a:sym typeface="Helvetica Neue"/>
                <a:hlinkClick r:id="rId4"/>
              </a:rPr>
              <a:t>https://rnaseq.uoregon.edu/#rna-prep-working-with-rna</a:t>
            </a:r>
            <a:endParaRPr sz="1000">
              <a:solidFill>
                <a:schemeClr val="dk1"/>
              </a:solidFill>
              <a:highlight>
                <a:schemeClr val="lt1"/>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t/>
            </a:r>
            <a:endParaRPr sz="1000">
              <a:solidFill>
                <a:schemeClr val="dk1"/>
              </a:solidFill>
              <a:highlight>
                <a:schemeClr val="lt1"/>
              </a:highlight>
              <a:latin typeface="Helvetica Neue"/>
              <a:ea typeface="Helvetica Neue"/>
              <a:cs typeface="Helvetica Neue"/>
              <a:sym typeface="Helvetica Neue"/>
            </a:endParaRPr>
          </a:p>
          <a:p>
            <a:pPr indent="0" lvl="0" marL="0" rtl="0" algn="l">
              <a:spcBef>
                <a:spcPts val="800"/>
              </a:spcBef>
              <a:spcAft>
                <a:spcPts val="0"/>
              </a:spcAft>
              <a:buNone/>
            </a:pPr>
            <a:r>
              <a:t/>
            </a:r>
            <a:endParaRPr/>
          </a:p>
          <a:p>
            <a:pPr indent="-317500" lvl="0" marL="457200" rtl="0" algn="l">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RNA quality is fundamental </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RNA extraction method can affect the transcript abundance  </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Choice of platform and library preparation protocol </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Meta-analysis of transcriptome datasets can introduce batches effects</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5fc3ef981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5fc3ef981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11" name="Google Shape;111;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40d3b6f9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40d3b6f9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7e9417e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7e9417e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Visit </a:t>
            </a:r>
            <a:r>
              <a:rPr lang="en" sz="1200" u="sng">
                <a:solidFill>
                  <a:srgbClr val="0563C1"/>
                </a:solidFill>
                <a:hlinkClick r:id="rId2">
                  <a:extLst>
                    <a:ext uri="{A12FA001-AC4F-418D-AE19-62706E023703}">
                      <ahyp:hlinkClr val="tx"/>
                    </a:ext>
                  </a:extLst>
                </a:hlinkClick>
              </a:rPr>
              <a:t>https://usegalaxy.org/</a:t>
            </a:r>
            <a:r>
              <a:rPr lang="en" sz="1200">
                <a:solidFill>
                  <a:schemeClr val="dk1"/>
                </a:solidFill>
              </a:rPr>
              <a:t> and look for these tools in the Tools shed on the left.</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sz="1200">
              <a:solidFill>
                <a:schemeClr val="dk1"/>
              </a:solidFill>
            </a:endParaRPr>
          </a:p>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9613caf6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9613caf6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Visit </a:t>
            </a:r>
            <a:r>
              <a:rPr lang="en" sz="1200" u="sng">
                <a:solidFill>
                  <a:srgbClr val="0563C1"/>
                </a:solidFill>
                <a:hlinkClick r:id="rId2">
                  <a:extLst>
                    <a:ext uri="{A12FA001-AC4F-418D-AE19-62706E023703}">
                      <ahyp:hlinkClr val="tx"/>
                    </a:ext>
                  </a:extLst>
                </a:hlinkClick>
              </a:rPr>
              <a:t>https://usegalaxy.org/</a:t>
            </a:r>
            <a:r>
              <a:rPr lang="en" sz="1200">
                <a:solidFill>
                  <a:schemeClr val="dk1"/>
                </a:solidFill>
              </a:rPr>
              <a:t> and look for these tools in the Tools shed on the left.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5fc3ef98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5fc3ef98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7e9417eb9_0_2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17e9417eb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7e9417eb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117e9417eb9_0_2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313" name="Google Shape;313;g117e9417eb9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7e9417eb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117e9417eb9_0_37: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17e9417eb9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7e9417eb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17e9417eb9_0_4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https://journals.plos.org/plosone/article/file?id=10.1371/journal.pone.0177459&amp;type=printable</a:t>
            </a:r>
            <a:endParaRPr/>
          </a:p>
        </p:txBody>
      </p:sp>
      <p:sp>
        <p:nvSpPr>
          <p:cNvPr id="332" name="Google Shape;332;g117e9417eb9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7e9417eb9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17e9417eb9_0_5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17e9417eb9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9613caf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9613caf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7e9417eb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7e9417eb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5fc3ef98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5fc3ef98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5c349cb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5c349cb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82e846ea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82e846ea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5c349cb2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5c349cb2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7e9417eb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7e9417eb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82e846ea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82e846ea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55060ad8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55060ad8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Steps for Galaxy: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Go to </a:t>
            </a:r>
            <a:r>
              <a:rPr lang="en" sz="1200" u="sng">
                <a:solidFill>
                  <a:schemeClr val="hlink"/>
                </a:solidFill>
                <a:hlinkClick r:id="rId2"/>
              </a:rPr>
              <a:t>https://usegalaxy.org/login</a:t>
            </a:r>
            <a:r>
              <a:rPr lang="en" sz="1200">
                <a:solidFill>
                  <a:schemeClr val="dk1"/>
                </a:solidFill>
              </a:rPr>
              <a:t> and login. Please make sure you activate your account before running the analysis. For activation, you should </a:t>
            </a:r>
            <a:r>
              <a:rPr lang="en" sz="1200">
                <a:solidFill>
                  <a:schemeClr val="dk1"/>
                </a:solidFill>
              </a:rPr>
              <a:t>receive</a:t>
            </a:r>
            <a:r>
              <a:rPr lang="en" sz="1200">
                <a:solidFill>
                  <a:schemeClr val="dk1"/>
                </a:solidFill>
              </a:rPr>
              <a:t> an email from Galaxy.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 Click on “Upload data” option in the Tools panel on the left. In the window that opens, click on “Choose local files” and upload Bacteria_GATTACA_L001_R1_001.fastq to Galaxy by selecting it from your computer and pressing “Start”.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Search for the FASTQC tool in Galaxy using the Tools panel on the left.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 Select FastQC from the options.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 Under the “Short read data from your current history”, our uploaded data should be selected automatically.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Click on ”Execute”.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7. Since Galaxy is a freely available tool, it is used by many researchers around the world. It may take some time for the results to be available.</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8. When the execution is finished, results will be visible (highlighted in green) in the History panel on the right. You can view them by clicking on the eye icon next to each resulting file name.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Similar steps of searching for tools in the left panel, viewing the intermediate results by clicking on the eye icon in the right-side History panel, and selecting data files as input in the central panel can be used for subsequent steps.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Suggested reading:</a:t>
            </a:r>
            <a:endParaRPr sz="1200">
              <a:solidFill>
                <a:schemeClr val="dk1"/>
              </a:solidFill>
            </a:endParaRPr>
          </a:p>
          <a:p>
            <a:pPr indent="0" lvl="0" marL="0" rtl="0" algn="l">
              <a:spcBef>
                <a:spcPts val="0"/>
              </a:spcBef>
              <a:spcAft>
                <a:spcPts val="0"/>
              </a:spcAft>
              <a:buNone/>
            </a:pPr>
            <a:r>
              <a:rPr lang="en" sz="1200" u="sng">
                <a:solidFill>
                  <a:schemeClr val="hlink"/>
                </a:solidFill>
                <a:hlinkClick r:id="rId3"/>
              </a:rPr>
              <a:t>https://training.galaxyproject.org/training-material/topics/transcriptomics/tutorials/ref-based/tutorial.html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6">
                  <a:extLst>
                    <a:ext uri="{A12FA001-AC4F-418D-AE19-62706E023703}">
                      <ahyp:hlinkClr val="tx"/>
                    </a:ext>
                  </a:extLst>
                </a:hlinkClick>
              </a:rPr>
              <a:t> </a:t>
            </a:r>
            <a:r>
              <a:rPr lang="en" sz="1200" u="sng">
                <a:solidFill>
                  <a:schemeClr val="hlink"/>
                </a:solidFill>
                <a:hlinkClick r:id="rId7"/>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8afddc8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8afddc8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Galaxy</a:t>
            </a:r>
            <a:r>
              <a:rPr lang="en" sz="1200">
                <a:solidFill>
                  <a:schemeClr val="dk1"/>
                </a:solidFill>
              </a:rPr>
              <a:t> is an open source, web-based platform for data intensive biomedical research. There are helpful tutorials to get started with Galaxy on </a:t>
            </a:r>
            <a:r>
              <a:rPr lang="en" sz="1200" u="sng">
                <a:solidFill>
                  <a:schemeClr val="hlink"/>
                </a:solidFill>
                <a:hlinkClick r:id="rId2"/>
              </a:rPr>
              <a:t>https://training.galaxyproject.org/training-material/</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82e846ea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82e846ea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56fc7a34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f56fc7a34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995ea87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995ea87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82e846eaa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1182e846eaa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588" name="Google Shape;588;g1182e846eaa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82e846ea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82e846ea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9613caf6a_1_55: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19613caf6a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9613caf6a_1_6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119613caf6a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98927cef0_0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198927cef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9613caf6a_1_7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640" name="Google Shape;640;g119613caf6a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9613caf6a_1_8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19613caf6a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5fc3ef981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5fc3ef981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f5fc3ef98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f5fc3ef98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82e846ea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82e846ea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003bd6f0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003bd6f0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5fc3ef981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5fc3ef98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7e9417eb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17e9417eb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7e9417eb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7e9417eb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Steps on Galaxy: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3’ prime adapter sequences are available in Adapter_Sequence.fasta. Upload it to Galaxy using the upload data button, which should be visible in the Tools panel at the top.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 Search for cutadapt in the Tools panel on the left.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Under the “FASTQ/A file”, select the previously uploaded raw sequence file Bacteria_GATTACA_L001_R1_001.fastq.</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 Under the “Read 1 Options”, click on the button “+ Insert 3' (End) Adapters”. Under source, select “File from history” and under “Choose file containing 3' adapters” select the Adapter_Sequence.fasta.</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 </a:t>
            </a:r>
            <a:r>
              <a:rPr lang="en" sz="1200">
                <a:solidFill>
                  <a:schemeClr val="dk1"/>
                </a:solidFill>
                <a:highlight>
                  <a:schemeClr val="lt1"/>
                </a:highlight>
              </a:rPr>
              <a:t>In </a:t>
            </a:r>
            <a:r>
              <a:rPr i="1" lang="en" sz="1200">
                <a:solidFill>
                  <a:schemeClr val="dk1"/>
                </a:solidFill>
                <a:highlight>
                  <a:schemeClr val="lt1"/>
                </a:highlight>
              </a:rPr>
              <a:t>“Filter Options”, </a:t>
            </a:r>
            <a:r>
              <a:rPr lang="en" sz="1200">
                <a:solidFill>
                  <a:schemeClr val="dk1"/>
                </a:solidFill>
                <a:highlight>
                  <a:schemeClr val="lt1"/>
                </a:highlight>
              </a:rPr>
              <a:t>for</a:t>
            </a:r>
            <a:r>
              <a:rPr i="1" lang="en" sz="1200">
                <a:solidFill>
                  <a:schemeClr val="dk1"/>
                </a:solidFill>
                <a:highlight>
                  <a:schemeClr val="lt1"/>
                </a:highlight>
              </a:rPr>
              <a:t> “Minimum length”</a:t>
            </a:r>
            <a:r>
              <a:rPr lang="en" sz="1200">
                <a:solidFill>
                  <a:schemeClr val="dk1"/>
                </a:solidFill>
                <a:highlight>
                  <a:schemeClr val="lt1"/>
                </a:highlight>
              </a:rPr>
              <a:t>, enter 20.</a:t>
            </a:r>
            <a:endParaRPr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rPr>
              <a:t>6. In </a:t>
            </a:r>
            <a:r>
              <a:rPr i="1" lang="en" sz="1200">
                <a:solidFill>
                  <a:schemeClr val="dk1"/>
                </a:solidFill>
                <a:highlight>
                  <a:schemeClr val="lt1"/>
                </a:highlight>
              </a:rPr>
              <a:t>“Read Modification Options”,</a:t>
            </a:r>
            <a:r>
              <a:rPr lang="en" sz="1200">
                <a:solidFill>
                  <a:schemeClr val="dk1"/>
                </a:solidFill>
                <a:highlight>
                  <a:schemeClr val="lt1"/>
                </a:highlight>
              </a:rPr>
              <a:t> for </a:t>
            </a:r>
            <a:r>
              <a:rPr i="1" lang="en" sz="1200">
                <a:solidFill>
                  <a:schemeClr val="dk1"/>
                </a:solidFill>
                <a:highlight>
                  <a:schemeClr val="lt1"/>
                </a:highlight>
              </a:rPr>
              <a:t>“Quality cutoff”</a:t>
            </a:r>
            <a:r>
              <a:rPr lang="en" sz="1200">
                <a:solidFill>
                  <a:schemeClr val="dk1"/>
                </a:solidFill>
                <a:highlight>
                  <a:schemeClr val="lt1"/>
                </a:highlight>
              </a:rPr>
              <a:t>, enter 20.</a:t>
            </a:r>
            <a:endParaRPr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chemeClr val="lt1"/>
                </a:highlight>
              </a:rPr>
              <a:t>7. In </a:t>
            </a:r>
            <a:r>
              <a:rPr i="1" lang="en" sz="1200">
                <a:solidFill>
                  <a:schemeClr val="dk1"/>
                </a:solidFill>
                <a:highlight>
                  <a:schemeClr val="lt1"/>
                </a:highlight>
              </a:rPr>
              <a:t>“Output Options”, check “Yes” for “Report”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8. Click Execute.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82e846ea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82e846ea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5fc3ef981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5fc3ef981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f56fc7a34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f56fc7a34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f8afddc86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f8afddc86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8afddc86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8afddc86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5fc3ef981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5fc3ef981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9613caf6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9613caf6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Steps for Galaxy:</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Search for STAR in Tools panel on the left.</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Upload rDNA_sequence.fasta to Galaxy using the load data icon, which should be visible in the Tools panel at the top.</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Use the output from cutadapt as input under the field “FATA/Q file” in the central panel.</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Under “Will you select a reference genome from your history or use a built-in index?” select “Use a genome from history and build index”. Then, select rDNA_sequence.fasta as “the reference genome” in the next field.</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 Press Execute. </a:t>
            </a:r>
            <a:endParaRPr sz="1200">
              <a:solidFill>
                <a:schemeClr val="dk1"/>
              </a:solidFill>
            </a:endParaRPr>
          </a:p>
          <a:p>
            <a:pPr indent="-228600" lvl="0" marL="228600" rtl="0" algn="l">
              <a:spcBef>
                <a:spcPts val="0"/>
              </a:spcBef>
              <a:spcAft>
                <a:spcPts val="0"/>
              </a:spcAft>
              <a:buClr>
                <a:schemeClr val="dk1"/>
              </a:buClr>
              <a:buSzPts val="1200"/>
              <a:buAutoNum type="arabicPeriod"/>
            </a:pPr>
            <a:r>
              <a:rPr lang="en" sz="1200">
                <a:solidFill>
                  <a:schemeClr val="dk1"/>
                </a:solidFill>
              </a:rPr>
              <a:t>The output should be available as a SAM or BAM file.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f5fc3ef981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f5fc3ef981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f56fc7a34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f56fc7a34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5fc3ef981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5fc3ef981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hlink"/>
                </a:solidFill>
                <a:hlinkClick r:id="rId2"/>
              </a:rPr>
              <a:t>https://broadinstitute.github.io/picard/explain-flags.html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hlink"/>
                </a:solidFill>
                <a:hlinkClick r:id="rId3"/>
              </a:rPr>
              <a:t>https://www.samformat.info/sam-format-flag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56fc7a34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56fc7a34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98927cef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98927cef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9613caf6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9613caf6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9613caf6a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119613caf6a_1_15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851" name="Google Shape;851;g119613caf6a_1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19613caf6a_1_16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119613caf6a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140d3b6f9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140d3b6f9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5fc3ef981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f5fc3ef981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f5fc3ef981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f5fc3ef981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003bd6f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003bd6f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f8afddc8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f8afddc8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f5fc3ef981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f5fc3ef981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f56fc7a34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f56fc7a34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19613caf6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19613caf6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Steps for Galaxy: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1.Search for featureCounts in Tools panel.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2.Upload rDNA.gtf to Galaxy as described before.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3.Under Alignment file, select the STAR SAM file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4.For Gene Annotation file, select “in your history”.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5.Then, select rDNA.gtf as the input for Gene Annotation file.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In “Advance options”, for </a:t>
            </a:r>
            <a:r>
              <a:rPr i="1" lang="en" sz="1200">
                <a:solidFill>
                  <a:schemeClr val="dk1"/>
                </a:solidFill>
                <a:highlight>
                  <a:schemeClr val="lt1"/>
                </a:highlight>
              </a:rPr>
              <a:t>“GFF feature type filter”</a:t>
            </a:r>
            <a:r>
              <a:rPr lang="en" sz="1200">
                <a:solidFill>
                  <a:schemeClr val="dk1"/>
                </a:solidFill>
              </a:rPr>
              <a:t>, type CDS.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7. Click Execute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140d3b6f9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140d3b6f9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f354a93d4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f354a93d4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56fc7a34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56fc7a34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19613caf6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g119613caf6a_1_4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16" name="Google Shape;1016;g119613caf6a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usegalaxy.org/login" TargetMode="External"/><Relationship Id="rId4" Type="http://schemas.openxmlformats.org/officeDocument/2006/relationships/hyperlink" Target="https://wynton.ucsf.edu/hpc/get-started/access-cluster.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ladstone.org/index.php/events?series=data-science-training-progra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wynton.ucsf.edu/hpc/get-started/access-cluster.html"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s://www.surveymonkey.com/r/F75J6VZ"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usegalaxy.org/login" TargetMode="External"/><Relationship Id="rId4" Type="http://schemas.openxmlformats.org/officeDocument/2006/relationships/hyperlink" Target="https://wynton.ucsf.edu/hpc/get-started/access-cluster.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doi.org/10.3390/ijms19010245" TargetMode="External"/><Relationship Id="rId4" Type="http://schemas.openxmlformats.org/officeDocument/2006/relationships/image" Target="../media/image48.png"/><Relationship Id="rId5"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31.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31.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3.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www.surveymonkey.com/r/F75J6VZ"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46.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hyperlink" Target="https://academic.oup.com/bioinformatics/article/30/7/923/232889" TargetMode="External"/><Relationship Id="rId4" Type="http://schemas.openxmlformats.org/officeDocument/2006/relationships/image" Target="../media/image47.png"/><Relationship Id="rId5"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51.png"/><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gladstone.org/events/intermediate-rna-seq-analysis-using-r-0"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https://gladstone.org/events/intermediate-rna-seq-analysis-using-r-0"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mailto:bioinformatics@gladstone.ucsf.edu"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 Id="rId3" Type="http://schemas.openxmlformats.org/officeDocument/2006/relationships/hyperlink" Target="https://gladstoneinstitutes.slack.com/archives/C0145F1L7Q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7"/>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05" name="Google Shape;105;p27"/>
          <p:cNvSpPr txBox="1"/>
          <p:nvPr>
            <p:ph idx="1" type="body"/>
          </p:nvPr>
        </p:nvSpPr>
        <p:spPr>
          <a:xfrm>
            <a:off x="272825" y="679050"/>
            <a:ext cx="7886700" cy="1983300"/>
          </a:xfrm>
          <a:prstGeom prst="rect">
            <a:avLst/>
          </a:prstGeom>
        </p:spPr>
        <p:txBody>
          <a:bodyPr anchorCtr="0" anchor="t" bIns="0" lIns="0" spcFirstLastPara="1" rIns="0" wrap="square" tIns="0">
            <a:noAutofit/>
          </a:bodyPr>
          <a:lstStyle/>
          <a:p>
            <a:pPr indent="-304800" lvl="0" marL="457200" rtl="0" algn="l">
              <a:lnSpc>
                <a:spcPct val="110000"/>
              </a:lnSpc>
              <a:spcBef>
                <a:spcPts val="800"/>
              </a:spcBef>
              <a:spcAft>
                <a:spcPts val="0"/>
              </a:spcAft>
              <a:buSzPts val="1200"/>
              <a:buAutoNum type="arabicPeriod"/>
            </a:pPr>
            <a:r>
              <a:rPr lang="en" sz="1900"/>
              <a:t>Single_read.fastq</a:t>
            </a:r>
            <a:endParaRPr sz="1900"/>
          </a:p>
          <a:p>
            <a:pPr indent="-304800" lvl="0" marL="457200" rtl="0" algn="l">
              <a:lnSpc>
                <a:spcPct val="110000"/>
              </a:lnSpc>
              <a:spcBef>
                <a:spcPts val="0"/>
              </a:spcBef>
              <a:spcAft>
                <a:spcPts val="0"/>
              </a:spcAft>
              <a:buSzPts val="1200"/>
              <a:buAutoNum type="arabicPeriod"/>
            </a:pPr>
            <a:r>
              <a:rPr lang="en" sz="1900"/>
              <a:t>Bacteria_GATTACA_L001_R1_001.fastq</a:t>
            </a:r>
            <a:endParaRPr sz="1900"/>
          </a:p>
          <a:p>
            <a:pPr indent="-304800" lvl="0" marL="457200" rtl="0" algn="l">
              <a:lnSpc>
                <a:spcPct val="110000"/>
              </a:lnSpc>
              <a:spcBef>
                <a:spcPts val="0"/>
              </a:spcBef>
              <a:spcAft>
                <a:spcPts val="0"/>
              </a:spcAft>
              <a:buSzPts val="1200"/>
              <a:buAutoNum type="arabicPeriod"/>
            </a:pPr>
            <a:r>
              <a:rPr lang="en" sz="1900"/>
              <a:t>Adapter_Sequence.fasta</a:t>
            </a:r>
            <a:endParaRPr sz="1900"/>
          </a:p>
          <a:p>
            <a:pPr indent="-304800" lvl="0" marL="457200" rtl="0" algn="l">
              <a:lnSpc>
                <a:spcPct val="110000"/>
              </a:lnSpc>
              <a:spcBef>
                <a:spcPts val="0"/>
              </a:spcBef>
              <a:spcAft>
                <a:spcPts val="0"/>
              </a:spcAft>
              <a:buSzPts val="1200"/>
              <a:buAutoNum type="arabicPeriod"/>
            </a:pPr>
            <a:r>
              <a:rPr lang="en" sz="1900"/>
              <a:t>rDNA_sequence.fasta</a:t>
            </a:r>
            <a:endParaRPr sz="1900"/>
          </a:p>
          <a:p>
            <a:pPr indent="-304800" lvl="0" marL="457200" rtl="0" algn="l">
              <a:lnSpc>
                <a:spcPct val="110000"/>
              </a:lnSpc>
              <a:spcBef>
                <a:spcPts val="0"/>
              </a:spcBef>
              <a:spcAft>
                <a:spcPts val="0"/>
              </a:spcAft>
              <a:buSzPts val="1200"/>
              <a:buAutoNum type="arabicPeriod"/>
            </a:pPr>
            <a:r>
              <a:rPr lang="en" sz="1900"/>
              <a:t>rDNA.gtf</a:t>
            </a:r>
            <a:endParaRPr sz="1900"/>
          </a:p>
          <a:p>
            <a:pPr indent="-304800" lvl="0" marL="457200" rtl="0" algn="l">
              <a:lnSpc>
                <a:spcPct val="110000"/>
              </a:lnSpc>
              <a:spcBef>
                <a:spcPts val="0"/>
              </a:spcBef>
              <a:spcAft>
                <a:spcPts val="0"/>
              </a:spcAft>
              <a:buSzPts val="1200"/>
              <a:buAutoNum type="arabicPeriod"/>
            </a:pPr>
            <a:r>
              <a:rPr lang="en" sz="1900"/>
              <a:t>a</a:t>
            </a:r>
            <a:r>
              <a:rPr lang="en" sz="1900"/>
              <a:t>ll_steps.sh</a:t>
            </a:r>
            <a:endParaRPr sz="1900"/>
          </a:p>
        </p:txBody>
      </p:sp>
      <p:sp>
        <p:nvSpPr>
          <p:cNvPr id="106" name="Google Shape;106;p27"/>
          <p:cNvSpPr txBox="1"/>
          <p:nvPr/>
        </p:nvSpPr>
        <p:spPr>
          <a:xfrm>
            <a:off x="269550" y="2805725"/>
            <a:ext cx="86049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400">
                <a:solidFill>
                  <a:srgbClr val="1155CC"/>
                </a:solidFill>
                <a:latin typeface="Helvetica Neue"/>
                <a:ea typeface="Helvetica Neue"/>
                <a:cs typeface="Helvetica Neue"/>
                <a:sym typeface="Helvetica Neue"/>
              </a:rPr>
              <a:t>Please register on </a:t>
            </a:r>
            <a:r>
              <a:rPr b="1" lang="en" sz="2400">
                <a:solidFill>
                  <a:srgbClr val="1155CC"/>
                </a:solidFill>
                <a:latin typeface="Helvetica Neue"/>
                <a:ea typeface="Helvetica Neue"/>
                <a:cs typeface="Helvetica Neue"/>
                <a:sym typeface="Helvetica Neue"/>
              </a:rPr>
              <a:t>Galaxy, activate account and login!</a:t>
            </a:r>
            <a:endParaRPr b="1" sz="2400">
              <a:solidFill>
                <a:srgbClr val="1155CC"/>
              </a:solidFill>
              <a:latin typeface="Helvetica Neue"/>
              <a:ea typeface="Helvetica Neue"/>
              <a:cs typeface="Helvetica Neue"/>
              <a:sym typeface="Helvetica Neue"/>
            </a:endParaRPr>
          </a:p>
        </p:txBody>
      </p:sp>
      <p:sp>
        <p:nvSpPr>
          <p:cNvPr id="107" name="Google Shape;107;p27"/>
          <p:cNvSpPr txBox="1"/>
          <p:nvPr>
            <p:ph idx="1" type="body"/>
          </p:nvPr>
        </p:nvSpPr>
        <p:spPr>
          <a:xfrm>
            <a:off x="120425" y="3198125"/>
            <a:ext cx="8402100" cy="1488300"/>
          </a:xfrm>
          <a:prstGeom prst="rect">
            <a:avLst/>
          </a:prstGeom>
        </p:spPr>
        <p:txBody>
          <a:bodyPr anchorCtr="0" anchor="t" bIns="0" lIns="0" spcFirstLastPara="1" rIns="0" wrap="square" tIns="0">
            <a:noAutofit/>
          </a:bodyPr>
          <a:lstStyle/>
          <a:p>
            <a:pPr indent="0" lvl="0" marL="228600" rtl="0" algn="l">
              <a:lnSpc>
                <a:spcPct val="90000"/>
              </a:lnSpc>
              <a:spcBef>
                <a:spcPts val="0"/>
              </a:spcBef>
              <a:spcAft>
                <a:spcPts val="0"/>
              </a:spcAft>
              <a:buNone/>
            </a:pPr>
            <a:r>
              <a:rPr lang="en" sz="1900" u="sng">
                <a:solidFill>
                  <a:schemeClr val="hlink"/>
                </a:solidFill>
                <a:hlinkClick r:id="rId3"/>
              </a:rPr>
              <a:t>https://usegalaxy.org/login</a:t>
            </a:r>
            <a:endParaRPr sz="1900"/>
          </a:p>
          <a:p>
            <a:pPr indent="0" lvl="0" marL="228600" rtl="0" algn="l">
              <a:lnSpc>
                <a:spcPct val="90000"/>
              </a:lnSpc>
              <a:spcBef>
                <a:spcPts val="0"/>
              </a:spcBef>
              <a:spcAft>
                <a:spcPts val="0"/>
              </a:spcAft>
              <a:buNone/>
            </a:pPr>
            <a:r>
              <a:t/>
            </a:r>
            <a:endParaRPr sz="1900"/>
          </a:p>
          <a:p>
            <a:pPr indent="0" lvl="0" marL="228600" rtl="0" algn="l">
              <a:lnSpc>
                <a:spcPct val="90000"/>
              </a:lnSpc>
              <a:spcBef>
                <a:spcPts val="0"/>
              </a:spcBef>
              <a:spcAft>
                <a:spcPts val="0"/>
              </a:spcAft>
              <a:buNone/>
            </a:pPr>
            <a:r>
              <a:t/>
            </a:r>
            <a:endParaRPr sz="1900"/>
          </a:p>
          <a:p>
            <a:pPr indent="0" lvl="0" marL="228600" rtl="0" algn="l">
              <a:lnSpc>
                <a:spcPct val="90000"/>
              </a:lnSpc>
              <a:spcBef>
                <a:spcPts val="0"/>
              </a:spcBef>
              <a:spcAft>
                <a:spcPts val="0"/>
              </a:spcAft>
              <a:buNone/>
            </a:pPr>
            <a:r>
              <a:rPr b="1" lang="en" sz="2400">
                <a:solidFill>
                  <a:srgbClr val="1155CC"/>
                </a:solidFill>
                <a:highlight>
                  <a:srgbClr val="FFFFFF"/>
                </a:highlight>
                <a:latin typeface="Arial"/>
                <a:ea typeface="Arial"/>
                <a:cs typeface="Arial"/>
                <a:sym typeface="Arial"/>
              </a:rPr>
              <a:t>If you have an account on UCSF Wynton HPC cluster please try to login using instructions at</a:t>
            </a:r>
            <a:r>
              <a:rPr lang="en" sz="1800">
                <a:solidFill>
                  <a:srgbClr val="24292F"/>
                </a:solidFill>
                <a:highlight>
                  <a:srgbClr val="FFFFFF"/>
                </a:highlight>
                <a:latin typeface="Arial"/>
                <a:ea typeface="Arial"/>
                <a:cs typeface="Arial"/>
                <a:sym typeface="Arial"/>
              </a:rPr>
              <a:t> </a:t>
            </a:r>
            <a:r>
              <a:rPr lang="en" sz="1800" u="sng">
                <a:solidFill>
                  <a:schemeClr val="hlink"/>
                </a:solidFill>
                <a:highlight>
                  <a:srgbClr val="FFFFFF"/>
                </a:highlight>
                <a:latin typeface="Arial"/>
                <a:ea typeface="Arial"/>
                <a:cs typeface="Arial"/>
                <a:sym typeface="Arial"/>
                <a:hlinkClick r:id="rId4"/>
              </a:rPr>
              <a:t>https://wynton.ucsf.edu/hpc/get-started/access-cluster.html</a:t>
            </a:r>
            <a:r>
              <a:rPr lang="en" sz="1800">
                <a:solidFill>
                  <a:srgbClr val="24292F"/>
                </a:solidFill>
                <a:highlight>
                  <a:srgbClr val="FFFFFF"/>
                </a:highlight>
                <a:latin typeface="Arial"/>
                <a:ea typeface="Arial"/>
                <a:cs typeface="Arial"/>
                <a:sym typeface="Arial"/>
              </a:rPr>
              <a:t> </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141525" y="7286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Transcriptome: RNA types</a:t>
            </a:r>
            <a:endParaRPr/>
          </a:p>
        </p:txBody>
      </p:sp>
      <p:pic>
        <p:nvPicPr>
          <p:cNvPr id="179" name="Google Shape;179;p36"/>
          <p:cNvPicPr preferRelativeResize="0"/>
          <p:nvPr/>
        </p:nvPicPr>
        <p:blipFill>
          <a:blip r:embed="rId3">
            <a:alphaModFix/>
          </a:blip>
          <a:stretch>
            <a:fillRect/>
          </a:stretch>
        </p:blipFill>
        <p:spPr>
          <a:xfrm>
            <a:off x="1425344" y="646902"/>
            <a:ext cx="5445305" cy="4138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6"/>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025" name="Google Shape;1025;p126"/>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026" name="Google Shape;1026;p126"/>
          <p:cNvSpPr txBox="1"/>
          <p:nvPr/>
        </p:nvSpPr>
        <p:spPr>
          <a:xfrm>
            <a:off x="156000" y="63892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27"/>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032" name="Google Shape;1032;p127"/>
          <p:cNvSpPr txBox="1"/>
          <p:nvPr>
            <p:ph idx="1" type="body"/>
          </p:nvPr>
        </p:nvSpPr>
        <p:spPr>
          <a:xfrm>
            <a:off x="225500" y="771472"/>
            <a:ext cx="7886700" cy="18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2900" lvl="0" marL="457200" rtl="0" algn="l">
              <a:lnSpc>
                <a:spcPct val="115000"/>
              </a:lnSpc>
              <a:spcBef>
                <a:spcPts val="100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March 21 | </a:t>
            </a:r>
            <a:r>
              <a:rPr lang="en" sz="1800">
                <a:solidFill>
                  <a:srgbClr val="222222"/>
                </a:solidFill>
                <a:highlight>
                  <a:srgbClr val="FFFFFF"/>
                </a:highlight>
                <a:latin typeface="Arial"/>
                <a:ea typeface="Arial"/>
                <a:cs typeface="Arial"/>
                <a:sym typeface="Arial"/>
              </a:rPr>
              <a:t>Intermediate RNA-seq analysis</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Mid-April |</a:t>
            </a:r>
            <a:r>
              <a:rPr lang="en" sz="1800">
                <a:solidFill>
                  <a:srgbClr val="222222"/>
                </a:solidFill>
                <a:highlight>
                  <a:srgbClr val="FFFFFF"/>
                </a:highlight>
                <a:latin typeface="Arial"/>
                <a:ea typeface="Arial"/>
                <a:cs typeface="Arial"/>
                <a:sym typeface="Arial"/>
              </a:rPr>
              <a:t> Single Cell RNA-Seq Session 1-4 </a:t>
            </a:r>
            <a:endParaRPr sz="1600">
              <a:solidFill>
                <a:srgbClr val="2222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6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n" u="sng">
                <a:solidFill>
                  <a:schemeClr val="hlink"/>
                </a:solidFill>
                <a:latin typeface="Arial"/>
                <a:ea typeface="Arial"/>
                <a:cs typeface="Arial"/>
                <a:sym typeface="Arial"/>
                <a:hlinkClick r:id="rId3"/>
              </a:rPr>
              <a:t>Data Science Training Program</a:t>
            </a:r>
            <a:endParaRPr>
              <a:solidFill>
                <a:schemeClr val="accent2"/>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185" name="Google Shape;185;p37"/>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186" name="Google Shape;186;p37"/>
          <p:cNvPicPr preferRelativeResize="0"/>
          <p:nvPr/>
        </p:nvPicPr>
        <p:blipFill>
          <a:blip r:embed="rId3">
            <a:alphaModFix/>
          </a:blip>
          <a:stretch>
            <a:fillRect/>
          </a:stretch>
        </p:blipFill>
        <p:spPr>
          <a:xfrm>
            <a:off x="152400" y="889191"/>
            <a:ext cx="8839199" cy="33224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175750" y="12699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solidFill>
                  <a:srgbClr val="1155CC"/>
                </a:solidFill>
              </a:rPr>
              <a:t>RNA-seq – qualitative and quantitative biological insights</a:t>
            </a:r>
            <a:endParaRPr/>
          </a:p>
        </p:txBody>
      </p:sp>
      <p:sp>
        <p:nvSpPr>
          <p:cNvPr id="192" name="Google Shape;192;p38"/>
          <p:cNvSpPr txBox="1"/>
          <p:nvPr>
            <p:ph idx="1" type="body"/>
          </p:nvPr>
        </p:nvSpPr>
        <p:spPr>
          <a:xfrm>
            <a:off x="628650" y="1369224"/>
            <a:ext cx="7886700" cy="2480400"/>
          </a:xfrm>
          <a:prstGeom prst="rect">
            <a:avLst/>
          </a:prstGeom>
        </p:spPr>
        <p:txBody>
          <a:bodyPr anchorCtr="0" anchor="t" bIns="0" lIns="0" spcFirstLastPara="1" rIns="0" wrap="square" tIns="0">
            <a:normAutofit lnSpcReduction="10000"/>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a:t>
            </a: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a:t>
            </a: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a:t>
            </a:r>
            <a:endParaRPr b="1" sz="1800">
              <a:solidFill>
                <a:srgbClr val="222222"/>
              </a:solidFill>
              <a:latin typeface="Arial"/>
              <a:ea typeface="Arial"/>
              <a:cs typeface="Arial"/>
              <a:sym typeface="Arial"/>
            </a:endParaRPr>
          </a:p>
          <a:p>
            <a:pPr indent="0" lvl="0" marL="0" rtl="0" algn="l">
              <a:lnSpc>
                <a:spcPct val="115000"/>
              </a:lnSpc>
              <a:spcBef>
                <a:spcPts val="0"/>
              </a:spcBef>
              <a:spcAft>
                <a:spcPts val="0"/>
              </a:spcAft>
              <a:buNone/>
            </a:pPr>
            <a:r>
              <a:rPr lang="en" sz="1800">
                <a:solidFill>
                  <a:srgbClr val="222222"/>
                </a:solidFill>
                <a:latin typeface="Arial"/>
                <a:ea typeface="Arial"/>
                <a:cs typeface="Arial"/>
                <a:sym typeface="Arial"/>
              </a:rPr>
              <a:t>(i.e. experiment to measure differential gene expression - DGE)</a:t>
            </a:r>
            <a:endParaRPr/>
          </a:p>
        </p:txBody>
      </p:sp>
      <p:sp>
        <p:nvSpPr>
          <p:cNvPr id="193" name="Google Shape;193;p38"/>
          <p:cNvSpPr txBox="1"/>
          <p:nvPr/>
        </p:nvSpPr>
        <p:spPr>
          <a:xfrm>
            <a:off x="5887525" y="4609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https://rnaseq.uoregon.edu/#table1.1</a:t>
            </a:r>
            <a:endParaRPr sz="1200">
              <a:solidFill>
                <a:schemeClr val="dk1"/>
              </a:solidFill>
            </a:endParaRPr>
          </a:p>
        </p:txBody>
      </p:sp>
      <p:sp>
        <p:nvSpPr>
          <p:cNvPr id="194" name="Google Shape;194;p38"/>
          <p:cNvSpPr/>
          <p:nvPr/>
        </p:nvSpPr>
        <p:spPr>
          <a:xfrm>
            <a:off x="3578875" y="2054175"/>
            <a:ext cx="210300" cy="369300"/>
          </a:xfrm>
          <a:prstGeom prst="downArrow">
            <a:avLst>
              <a:gd fmla="val 50000" name="adj1"/>
              <a:gd fmla="val 50000" name="adj2"/>
            </a:avLst>
          </a:prstGeom>
          <a:solidFill>
            <a:schemeClr val="lt2"/>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8"/>
          <p:cNvSpPr/>
          <p:nvPr/>
        </p:nvSpPr>
        <p:spPr>
          <a:xfrm rot="10800000">
            <a:off x="3936875" y="2054175"/>
            <a:ext cx="210300" cy="369300"/>
          </a:xfrm>
          <a:prstGeom prst="downArrow">
            <a:avLst>
              <a:gd fmla="val 50000" name="adj1"/>
              <a:gd fmla="val 50000" name="adj2"/>
            </a:avLst>
          </a:prstGeom>
          <a:solidFill>
            <a:schemeClr val="lt2"/>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01" name="Google Shape;201;p39"/>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205725" y="-9"/>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 advantages and limitations</a:t>
            </a:r>
            <a:endParaRPr/>
          </a:p>
        </p:txBody>
      </p:sp>
      <p:sp>
        <p:nvSpPr>
          <p:cNvPr id="207" name="Google Shape;207;p40"/>
          <p:cNvSpPr txBox="1"/>
          <p:nvPr/>
        </p:nvSpPr>
        <p:spPr>
          <a:xfrm>
            <a:off x="61350" y="878550"/>
            <a:ext cx="9021300" cy="24012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A major breakthrough - r</a:t>
            </a:r>
            <a:r>
              <a:rPr lang="en" sz="1600"/>
              <a:t>eplaced microarrays</a:t>
            </a:r>
            <a:endParaRPr sz="1600"/>
          </a:p>
          <a:p>
            <a:pPr indent="-330200" lvl="0" marL="457200" rtl="0" algn="l">
              <a:lnSpc>
                <a:spcPct val="200000"/>
              </a:lnSpc>
              <a:spcBef>
                <a:spcPts val="0"/>
              </a:spcBef>
              <a:spcAft>
                <a:spcPts val="0"/>
              </a:spcAft>
              <a:buSzPts val="1600"/>
              <a:buChar char="●"/>
            </a:pPr>
            <a:r>
              <a:rPr lang="en" sz="1600"/>
              <a:t>Measures the </a:t>
            </a:r>
            <a:r>
              <a:rPr b="1" i="1" lang="en" sz="1600"/>
              <a:t>average</a:t>
            </a:r>
            <a:r>
              <a:rPr i="1" lang="en" sz="1600"/>
              <a:t> expression level for each gene across a large population of input cells</a:t>
            </a:r>
            <a:endParaRPr i="1" sz="1600"/>
          </a:p>
          <a:p>
            <a:pPr indent="-330200" lvl="0" marL="457200" rtl="0" algn="l">
              <a:lnSpc>
                <a:spcPct val="200000"/>
              </a:lnSpc>
              <a:spcBef>
                <a:spcPts val="0"/>
              </a:spcBef>
              <a:spcAft>
                <a:spcPts val="0"/>
              </a:spcAft>
              <a:buSzPts val="1600"/>
              <a:buChar char="●"/>
            </a:pPr>
            <a:r>
              <a:rPr lang="en" sz="1600"/>
              <a:t>To quantify expression signatures in disease studies</a:t>
            </a:r>
            <a:endParaRPr sz="1600"/>
          </a:p>
          <a:p>
            <a:pPr indent="-330200" lvl="0" marL="457200" rtl="0" algn="l">
              <a:lnSpc>
                <a:spcPct val="200000"/>
              </a:lnSpc>
              <a:spcBef>
                <a:spcPts val="0"/>
              </a:spcBef>
              <a:spcAft>
                <a:spcPts val="0"/>
              </a:spcAft>
              <a:buSzPts val="1600"/>
              <a:buChar char="●"/>
            </a:pPr>
            <a:r>
              <a:rPr lang="en" sz="1600"/>
              <a:t>Insufficient</a:t>
            </a:r>
            <a:r>
              <a:rPr lang="en" sz="1600"/>
              <a:t> for studying </a:t>
            </a:r>
            <a:r>
              <a:rPr i="1" lang="en" sz="1600"/>
              <a:t>heterogeneous or dynamic systems</a:t>
            </a:r>
            <a:r>
              <a:rPr lang="en" sz="1600"/>
              <a:t>, e.g. early development studies, complex tissues (brain)</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205725" y="-9"/>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sc</a:t>
            </a:r>
            <a:r>
              <a:rPr lang="en"/>
              <a:t>RNA-seq - advantages and limitations</a:t>
            </a:r>
            <a:endParaRPr/>
          </a:p>
        </p:txBody>
      </p:sp>
      <p:sp>
        <p:nvSpPr>
          <p:cNvPr id="213" name="Google Shape;213;p41"/>
          <p:cNvSpPr txBox="1"/>
          <p:nvPr/>
        </p:nvSpPr>
        <p:spPr>
          <a:xfrm>
            <a:off x="61350" y="736800"/>
            <a:ext cx="9021300" cy="28938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First publication by (Tang et al. 2009)</a:t>
            </a:r>
            <a:endParaRPr sz="1600"/>
          </a:p>
          <a:p>
            <a:pPr indent="-330200" lvl="0" marL="457200" rtl="0" algn="l">
              <a:lnSpc>
                <a:spcPct val="200000"/>
              </a:lnSpc>
              <a:spcBef>
                <a:spcPts val="0"/>
              </a:spcBef>
              <a:spcAft>
                <a:spcPts val="0"/>
              </a:spcAft>
              <a:buSzPts val="1600"/>
              <a:buChar char="●"/>
            </a:pPr>
            <a:r>
              <a:rPr lang="en" sz="1600"/>
              <a:t>From ~2014 new protocols and lower sequencing costs made it more accessible</a:t>
            </a:r>
            <a:endParaRPr sz="1600"/>
          </a:p>
          <a:p>
            <a:pPr indent="-330200" lvl="0" marL="457200" rtl="0" algn="l">
              <a:lnSpc>
                <a:spcPct val="200000"/>
              </a:lnSpc>
              <a:spcBef>
                <a:spcPts val="0"/>
              </a:spcBef>
              <a:spcAft>
                <a:spcPts val="0"/>
              </a:spcAft>
              <a:buSzPts val="1600"/>
              <a:buChar char="●"/>
            </a:pPr>
            <a:r>
              <a:rPr lang="en" sz="1600"/>
              <a:t>Measures the </a:t>
            </a:r>
            <a:r>
              <a:rPr b="1" i="1" lang="en" sz="1600"/>
              <a:t>distribution</a:t>
            </a:r>
            <a:r>
              <a:rPr i="1" lang="en" sz="1600"/>
              <a:t> of expression levels for each gene across a population of cells</a:t>
            </a:r>
            <a:endParaRPr i="1" sz="1600"/>
          </a:p>
          <a:p>
            <a:pPr indent="-330200" lvl="0" marL="457200" rtl="0" algn="l">
              <a:lnSpc>
                <a:spcPct val="200000"/>
              </a:lnSpc>
              <a:spcBef>
                <a:spcPts val="0"/>
              </a:spcBef>
              <a:spcAft>
                <a:spcPts val="0"/>
              </a:spcAft>
              <a:buSzPts val="1600"/>
              <a:buChar char="●"/>
            </a:pPr>
            <a:r>
              <a:rPr lang="en" sz="1600">
                <a:solidFill>
                  <a:schemeClr val="dk1"/>
                </a:solidFill>
              </a:rPr>
              <a:t>Allows cell type identification, studying the heterogeneity of cell responses</a:t>
            </a:r>
            <a:endParaRPr sz="1600"/>
          </a:p>
          <a:p>
            <a:pPr indent="-330200" lvl="0" marL="457200" rtl="0" algn="l">
              <a:lnSpc>
                <a:spcPct val="200000"/>
              </a:lnSpc>
              <a:spcBef>
                <a:spcPts val="0"/>
              </a:spcBef>
              <a:spcAft>
                <a:spcPts val="0"/>
              </a:spcAft>
              <a:buSzPts val="1600"/>
              <a:buChar char="●"/>
            </a:pPr>
            <a:r>
              <a:rPr lang="en" sz="1600"/>
              <a:t>Currently there are several different protocols in use and commercial platforms available</a:t>
            </a:r>
            <a:endParaRPr sz="1600"/>
          </a:p>
          <a:p>
            <a:pPr indent="-330200" lvl="0" marL="457200" rtl="0" algn="l">
              <a:lnSpc>
                <a:spcPct val="200000"/>
              </a:lnSpc>
              <a:spcBef>
                <a:spcPts val="0"/>
              </a:spcBef>
              <a:spcAft>
                <a:spcPts val="0"/>
              </a:spcAft>
              <a:buSzPts val="1600"/>
              <a:buChar char="●"/>
            </a:pPr>
            <a:r>
              <a:rPr lang="en" sz="1600"/>
              <a:t>Still expensive, not a gold standard as RNA-seq, small amount of material, uncertainty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219" name="Google Shape;219;p42"/>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20" name="Google Shape;220;p42"/>
          <p:cNvSpPr txBox="1"/>
          <p:nvPr/>
        </p:nvSpPr>
        <p:spPr>
          <a:xfrm>
            <a:off x="5811225" y="406507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Single Cell </a:t>
            </a:r>
            <a:r>
              <a:rPr b="1" lang="en">
                <a:solidFill>
                  <a:schemeClr val="accent5"/>
                </a:solidFill>
                <a:latin typeface="Helvetica Neue"/>
                <a:ea typeface="Helvetica Neue"/>
                <a:cs typeface="Helvetica Neue"/>
                <a:sym typeface="Helvetica Neue"/>
              </a:rPr>
              <a:t>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Mid-April 2022</a:t>
            </a:r>
            <a:endParaRPr b="1" sz="1200">
              <a:solidFill>
                <a:srgbClr val="262626"/>
              </a:solidFill>
              <a:highlight>
                <a:srgbClr val="F7F6F3"/>
              </a:highlight>
            </a:endParaRPr>
          </a:p>
        </p:txBody>
      </p:sp>
      <p:sp>
        <p:nvSpPr>
          <p:cNvPr id="221" name="Google Shape;221;p42"/>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2"/>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3"/>
          <p:cNvPicPr preferRelativeResize="0"/>
          <p:nvPr/>
        </p:nvPicPr>
        <p:blipFill>
          <a:blip r:embed="rId3">
            <a:alphaModFix/>
          </a:blip>
          <a:stretch>
            <a:fillRect/>
          </a:stretch>
        </p:blipFill>
        <p:spPr>
          <a:xfrm>
            <a:off x="495400" y="431625"/>
            <a:ext cx="2993750" cy="2401650"/>
          </a:xfrm>
          <a:prstGeom prst="rect">
            <a:avLst/>
          </a:prstGeom>
          <a:noFill/>
          <a:ln>
            <a:noFill/>
          </a:ln>
        </p:spPr>
      </p:pic>
      <p:pic>
        <p:nvPicPr>
          <p:cNvPr id="228" name="Google Shape;228;p43"/>
          <p:cNvPicPr preferRelativeResize="0"/>
          <p:nvPr/>
        </p:nvPicPr>
        <p:blipFill rotWithShape="1">
          <a:blip r:embed="rId4">
            <a:alphaModFix/>
          </a:blip>
          <a:srcRect b="0" l="0" r="8991" t="29740"/>
          <a:stretch/>
        </p:blipFill>
        <p:spPr>
          <a:xfrm>
            <a:off x="658950" y="2571751"/>
            <a:ext cx="2830200" cy="1059233"/>
          </a:xfrm>
          <a:prstGeom prst="rect">
            <a:avLst/>
          </a:prstGeom>
          <a:noFill/>
          <a:ln>
            <a:noFill/>
          </a:ln>
        </p:spPr>
      </p:pic>
      <p:pic>
        <p:nvPicPr>
          <p:cNvPr id="229" name="Google Shape;229;p43"/>
          <p:cNvPicPr preferRelativeResize="0"/>
          <p:nvPr/>
        </p:nvPicPr>
        <p:blipFill>
          <a:blip r:embed="rId5">
            <a:alphaModFix/>
          </a:blip>
          <a:stretch>
            <a:fillRect/>
          </a:stretch>
        </p:blipFill>
        <p:spPr>
          <a:xfrm>
            <a:off x="3966575" y="2680711"/>
            <a:ext cx="4822649" cy="1043250"/>
          </a:xfrm>
          <a:prstGeom prst="rect">
            <a:avLst/>
          </a:prstGeom>
          <a:noFill/>
          <a:ln>
            <a:noFill/>
          </a:ln>
        </p:spPr>
      </p:pic>
      <p:pic>
        <p:nvPicPr>
          <p:cNvPr id="230" name="Google Shape;230;p43"/>
          <p:cNvPicPr preferRelativeResize="0"/>
          <p:nvPr/>
        </p:nvPicPr>
        <p:blipFill>
          <a:blip r:embed="rId6">
            <a:alphaModFix/>
          </a:blip>
          <a:stretch>
            <a:fillRect/>
          </a:stretch>
        </p:blipFill>
        <p:spPr>
          <a:xfrm>
            <a:off x="4750025" y="3876750"/>
            <a:ext cx="4393976" cy="993875"/>
          </a:xfrm>
          <a:prstGeom prst="rect">
            <a:avLst/>
          </a:prstGeom>
          <a:noFill/>
          <a:ln>
            <a:noFill/>
          </a:ln>
        </p:spPr>
      </p:pic>
      <p:sp>
        <p:nvSpPr>
          <p:cNvPr id="231" name="Google Shape;231;p43"/>
          <p:cNvSpPr/>
          <p:nvPr/>
        </p:nvSpPr>
        <p:spPr>
          <a:xfrm>
            <a:off x="3258200" y="3089163"/>
            <a:ext cx="432900" cy="141600"/>
          </a:xfrm>
          <a:prstGeom prst="lef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43"/>
          <p:cNvPicPr preferRelativeResize="0"/>
          <p:nvPr/>
        </p:nvPicPr>
        <p:blipFill>
          <a:blip r:embed="rId7">
            <a:alphaModFix/>
          </a:blip>
          <a:stretch>
            <a:fillRect/>
          </a:stretch>
        </p:blipFill>
        <p:spPr>
          <a:xfrm>
            <a:off x="495400" y="3639075"/>
            <a:ext cx="3242350" cy="1337650"/>
          </a:xfrm>
          <a:prstGeom prst="rect">
            <a:avLst/>
          </a:prstGeom>
          <a:noFill/>
          <a:ln>
            <a:noFill/>
          </a:ln>
        </p:spPr>
      </p:pic>
      <p:sp>
        <p:nvSpPr>
          <p:cNvPr id="233" name="Google Shape;233;p43"/>
          <p:cNvSpPr txBox="1"/>
          <p:nvPr/>
        </p:nvSpPr>
        <p:spPr>
          <a:xfrm>
            <a:off x="861000" y="3404675"/>
            <a:ext cx="283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Immobilization and amplification</a:t>
            </a:r>
            <a:endParaRPr sz="1300">
              <a:latin typeface="Helvetica Neue"/>
              <a:ea typeface="Helvetica Neue"/>
              <a:cs typeface="Helvetica Neue"/>
              <a:sym typeface="Helvetica Neue"/>
            </a:endParaRPr>
          </a:p>
        </p:txBody>
      </p:sp>
      <p:sp>
        <p:nvSpPr>
          <p:cNvPr id="234" name="Google Shape;234;p43"/>
          <p:cNvSpPr txBox="1"/>
          <p:nvPr/>
        </p:nvSpPr>
        <p:spPr>
          <a:xfrm>
            <a:off x="751875" y="4758600"/>
            <a:ext cx="2830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Helvetica Neue"/>
                <a:ea typeface="Helvetica Neue"/>
                <a:cs typeface="Helvetica Neue"/>
                <a:sym typeface="Helvetica Neue"/>
              </a:rPr>
              <a:t>Text file</a:t>
            </a:r>
            <a:endParaRPr sz="1300">
              <a:latin typeface="Helvetica Neue"/>
              <a:ea typeface="Helvetica Neue"/>
              <a:cs typeface="Helvetica Neue"/>
              <a:sym typeface="Helvetica Neue"/>
            </a:endParaRPr>
          </a:p>
        </p:txBody>
      </p:sp>
      <p:sp>
        <p:nvSpPr>
          <p:cNvPr id="235" name="Google Shape;235;p43"/>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technology work?</a:t>
            </a:r>
            <a:endParaRPr sz="3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241" name="Google Shape;241;p44"/>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a:t>
            </a:r>
            <a:r>
              <a:rPr lang="en" sz="1500">
                <a:latin typeface="Arial"/>
                <a:ea typeface="Arial"/>
                <a:cs typeface="Arial"/>
                <a:sym typeface="Arial"/>
              </a:rPr>
              <a:t>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a:t>
            </a:r>
            <a:r>
              <a:rPr lang="en" sz="1500">
                <a:latin typeface="Arial"/>
                <a:ea typeface="Arial"/>
                <a:cs typeface="Arial"/>
                <a:sym typeface="Arial"/>
              </a:rPr>
              <a:t>. </a:t>
            </a:r>
            <a:endParaRPr sz="1500">
              <a:latin typeface="Arial"/>
              <a:ea typeface="Arial"/>
              <a:cs typeface="Arial"/>
              <a:sym typeface="Arial"/>
            </a:endParaRPr>
          </a:p>
        </p:txBody>
      </p:sp>
      <p:sp>
        <p:nvSpPr>
          <p:cNvPr id="242" name="Google Shape;242;p44"/>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243" name="Google Shape;243;p44"/>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244" name="Google Shape;244;p44"/>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50" name="Google Shape;250;p45"/>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51" name="Google Shape;251;p45"/>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52" name="Google Shape;252;p45"/>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14" name="Google Shape;114;p2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March 10-11, 2022</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259" name="Google Shape;259;p46"/>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260" name="Google Shape;260;p46"/>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261" name="Google Shape;261;p46"/>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262" name="Google Shape;262;p46"/>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68" name="Google Shape;268;p47"/>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269" name="Google Shape;269;p47"/>
          <p:cNvSpPr/>
          <p:nvPr/>
        </p:nvSpPr>
        <p:spPr>
          <a:xfrm flipH="1">
            <a:off x="2835875" y="1034150"/>
            <a:ext cx="207300" cy="1957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7"/>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71" name="Google Shape;271;p47"/>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72" name="Google Shape;272;p4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73" name="Google Shape;273;p47"/>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74" name="Google Shape;274;p4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75" name="Google Shape;275;p47"/>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76" name="Google Shape;276;p4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77" name="Google Shape;277;p4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78" name="Google Shape;278;p47"/>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279" name="Google Shape;279;p47"/>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80" name="Google Shape;280;p4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81" name="Google Shape;281;p47"/>
          <p:cNvSpPr/>
          <p:nvPr/>
        </p:nvSpPr>
        <p:spPr>
          <a:xfrm flipH="1">
            <a:off x="2879475" y="3283875"/>
            <a:ext cx="207300" cy="10206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47"/>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283" name="Google Shape;283;p47"/>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284" name="Google Shape;284;p47"/>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285" name="Google Shape;285;p47"/>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on Galaxy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291" name="Google Shape;291;p48"/>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297" name="Google Shape;297;p49"/>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303" name="Google Shape;303;p50"/>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309" name="Google Shape;309;p51"/>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316" name="Google Shape;316;p52"/>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52"/>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318" name="Google Shape;318;p52"/>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319" name="Google Shape;319;p52"/>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326" name="Google Shape;326;p5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53"/>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328" name="Google Shape;328;p53"/>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335" name="Google Shape;335;p54"/>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54"/>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337" name="Google Shape;337;p54"/>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338" name="Google Shape;338;p54"/>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345" name="Google Shape;345;p55"/>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120" name="Google Shape;120;p2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Question</a:t>
            </a:r>
            <a:endParaRPr/>
          </a:p>
        </p:txBody>
      </p:sp>
      <p:sp>
        <p:nvSpPr>
          <p:cNvPr id="351" name="Google Shape;351;p56"/>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sz="2500"/>
              <a:t>Do you have a UCSF Wynton account?</a:t>
            </a:r>
            <a:endParaRPr sz="2500"/>
          </a:p>
          <a:p>
            <a:pPr indent="0" lvl="0" marL="0" rtl="0" algn="l">
              <a:spcBef>
                <a:spcPts val="800"/>
              </a:spcBef>
              <a:spcAft>
                <a:spcPts val="0"/>
              </a:spcAft>
              <a:buNone/>
            </a:pPr>
            <a:r>
              <a:t/>
            </a:r>
            <a:endParaRPr sz="2500"/>
          </a:p>
          <a:p>
            <a:pPr indent="-342900" lvl="0" marL="914400" rtl="0" algn="l">
              <a:lnSpc>
                <a:spcPct val="100000"/>
              </a:lnSpc>
              <a:spcBef>
                <a:spcPts val="800"/>
              </a:spcBef>
              <a:spcAft>
                <a:spcPts val="0"/>
              </a:spcAft>
              <a:buSzPts val="1800"/>
              <a:buAutoNum type="arabicPeriod"/>
            </a:pPr>
            <a:r>
              <a:rPr lang="en" sz="2500"/>
              <a:t>Yes</a:t>
            </a:r>
            <a:endParaRPr sz="2500"/>
          </a:p>
          <a:p>
            <a:pPr indent="-342900" lvl="0" marL="914400" rtl="0" algn="l">
              <a:lnSpc>
                <a:spcPct val="100000"/>
              </a:lnSpc>
              <a:spcBef>
                <a:spcPts val="0"/>
              </a:spcBef>
              <a:spcAft>
                <a:spcPts val="0"/>
              </a:spcAft>
              <a:buSzPts val="1800"/>
              <a:buAutoNum type="arabicPeriod"/>
            </a:pPr>
            <a:r>
              <a:rPr lang="en" sz="2500"/>
              <a:t>No</a:t>
            </a:r>
            <a:endParaRPr sz="2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57" name="Google Shape;357;p57"/>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358" name="Google Shape;358;p57"/>
          <p:cNvSpPr/>
          <p:nvPr/>
        </p:nvSpPr>
        <p:spPr>
          <a:xfrm flipH="1">
            <a:off x="2835875" y="1034150"/>
            <a:ext cx="207300" cy="13347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60" name="Google Shape;360;p57"/>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61" name="Google Shape;361;p5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62" name="Google Shape;362;p57"/>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63" name="Google Shape;363;p5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64" name="Google Shape;364;p57"/>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65" name="Google Shape;365;p5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66" name="Google Shape;366;p5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67" name="Google Shape;367;p57"/>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368" name="Google Shape;368;p57"/>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69" name="Google Shape;369;p5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70" name="Google Shape;370;p57"/>
          <p:cNvSpPr/>
          <p:nvPr/>
        </p:nvSpPr>
        <p:spPr>
          <a:xfrm flipH="1">
            <a:off x="2879475" y="2883075"/>
            <a:ext cx="207300" cy="1421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57"/>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372" name="Google Shape;372;p57"/>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373" name="Google Shape;373;p57"/>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374" name="Google Shape;374;p57"/>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sz="2400"/>
              <a:t>Open Single_read.fastq</a:t>
            </a:r>
            <a:endParaRPr sz="2400"/>
          </a:p>
        </p:txBody>
      </p:sp>
      <p:sp>
        <p:nvSpPr>
          <p:cNvPr id="380" name="Google Shape;380;p58"/>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Example FASTQ file with one read only.</a:t>
            </a:r>
            <a:endParaRPr/>
          </a:p>
          <a:p>
            <a:pPr indent="0" lvl="0" marL="0" rtl="0" algn="l">
              <a:spcBef>
                <a:spcPts val="0"/>
              </a:spcBef>
              <a:spcAft>
                <a:spcPts val="0"/>
              </a:spcAft>
              <a:buNone/>
            </a:pPr>
            <a:r>
              <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86" name="Google Shape;386;p59"/>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387" name="Google Shape;387;p59"/>
          <p:cNvGrpSpPr/>
          <p:nvPr/>
        </p:nvGrpSpPr>
        <p:grpSpPr>
          <a:xfrm>
            <a:off x="588674" y="784600"/>
            <a:ext cx="7976543" cy="3102700"/>
            <a:chOff x="1031950" y="638658"/>
            <a:chExt cx="9281526" cy="3989585"/>
          </a:xfrm>
        </p:grpSpPr>
        <p:grpSp>
          <p:nvGrpSpPr>
            <p:cNvPr id="388" name="Google Shape;388;p59"/>
            <p:cNvGrpSpPr/>
            <p:nvPr/>
          </p:nvGrpSpPr>
          <p:grpSpPr>
            <a:xfrm>
              <a:off x="1031951" y="638658"/>
              <a:ext cx="6332906" cy="3989585"/>
              <a:chOff x="1031951" y="638658"/>
              <a:chExt cx="6332906" cy="3989585"/>
            </a:xfrm>
          </p:grpSpPr>
          <p:pic>
            <p:nvPicPr>
              <p:cNvPr id="389" name="Google Shape;389;p59"/>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390" name="Google Shape;390;p59"/>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9"/>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9"/>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3" name="Google Shape;393;p59"/>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394" name="Google Shape;394;p59"/>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9"/>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59"/>
          <p:cNvGrpSpPr/>
          <p:nvPr/>
        </p:nvGrpSpPr>
        <p:grpSpPr>
          <a:xfrm>
            <a:off x="2712225" y="2696050"/>
            <a:ext cx="5554225" cy="712350"/>
            <a:chOff x="2712225" y="2696050"/>
            <a:chExt cx="5554225" cy="712350"/>
          </a:xfrm>
        </p:grpSpPr>
        <p:sp>
          <p:nvSpPr>
            <p:cNvPr id="397" name="Google Shape;397;p59"/>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59"/>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399" name="Google Shape;399;p59"/>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405" name="Google Shape;405;p60"/>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406" name="Google Shape;406;p60"/>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407" name="Google Shape;407;p60"/>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413" name="Google Shape;413;p61"/>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414" name="Google Shape;414;p61"/>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415" name="Google Shape;415;p61"/>
          <p:cNvSpPr txBox="1"/>
          <p:nvPr/>
        </p:nvSpPr>
        <p:spPr>
          <a:xfrm>
            <a:off x="255475" y="3435825"/>
            <a:ext cx="8812200" cy="8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Each symbol is a pr</a:t>
            </a:r>
            <a:r>
              <a:rPr lang="en" sz="1600"/>
              <a:t>obability p that the base call is incorrect.</a:t>
            </a:r>
            <a:endParaRPr sz="1600"/>
          </a:p>
          <a:p>
            <a:pPr indent="0" lvl="0" marL="0" rtl="0" algn="l">
              <a:spcBef>
                <a:spcPts val="0"/>
              </a:spcBef>
              <a:spcAft>
                <a:spcPts val="0"/>
              </a:spcAft>
              <a:buNone/>
            </a:pPr>
            <a:r>
              <a:rPr lang="en" sz="1600"/>
              <a:t>The standard Sanger sequencing score to assess reliability of a base call is Q=−10 log10(p)</a:t>
            </a:r>
            <a:endParaRPr sz="1600"/>
          </a:p>
          <a:p>
            <a:pPr indent="0" lvl="0" marL="0" rtl="0" algn="l">
              <a:spcBef>
                <a:spcPts val="0"/>
              </a:spcBef>
              <a:spcAft>
                <a:spcPts val="0"/>
              </a:spcAft>
              <a:buNone/>
            </a:pPr>
            <a:r>
              <a:rPr b="1" i="1" lang="en" sz="1350">
                <a:solidFill>
                  <a:srgbClr val="222222"/>
                </a:solidFill>
                <a:highlight>
                  <a:srgbClr val="FFFFFF"/>
                </a:highlight>
                <a:latin typeface="Helvetica Neue"/>
                <a:ea typeface="Helvetica Neue"/>
                <a:cs typeface="Helvetica Neue"/>
                <a:sym typeface="Helvetica Neue"/>
              </a:rPr>
              <a:t>p</a:t>
            </a:r>
            <a:r>
              <a:rPr lang="en" sz="1350">
                <a:solidFill>
                  <a:srgbClr val="222222"/>
                </a:solidFill>
                <a:highlight>
                  <a:srgbClr val="FFFFFF"/>
                </a:highlight>
                <a:latin typeface="Helvetica Neue"/>
                <a:ea typeface="Helvetica Neue"/>
                <a:cs typeface="Helvetica Neue"/>
                <a:sym typeface="Helvetica Neue"/>
              </a:rPr>
              <a:t>, the probability that a given base is incorrectly called</a:t>
            </a:r>
            <a:endParaRPr sz="1600"/>
          </a:p>
        </p:txBody>
      </p:sp>
      <p:sp>
        <p:nvSpPr>
          <p:cNvPr id="416" name="Google Shape;416;p61"/>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422" name="Google Shape;422;p62"/>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423" name="Google Shape;423;p62"/>
          <p:cNvGrpSpPr/>
          <p:nvPr/>
        </p:nvGrpSpPr>
        <p:grpSpPr>
          <a:xfrm>
            <a:off x="588674" y="784600"/>
            <a:ext cx="7976543" cy="3102700"/>
            <a:chOff x="1031950" y="638658"/>
            <a:chExt cx="9281526" cy="3989585"/>
          </a:xfrm>
        </p:grpSpPr>
        <p:grpSp>
          <p:nvGrpSpPr>
            <p:cNvPr id="424" name="Google Shape;424;p62"/>
            <p:cNvGrpSpPr/>
            <p:nvPr/>
          </p:nvGrpSpPr>
          <p:grpSpPr>
            <a:xfrm>
              <a:off x="1031951" y="638658"/>
              <a:ext cx="6332906" cy="3989585"/>
              <a:chOff x="1031951" y="638658"/>
              <a:chExt cx="6332906" cy="3989585"/>
            </a:xfrm>
          </p:grpSpPr>
          <p:pic>
            <p:nvPicPr>
              <p:cNvPr id="425" name="Google Shape;425;p62"/>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426" name="Google Shape;426;p62"/>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2"/>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62"/>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30" name="Google Shape;430;p62"/>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2"/>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62"/>
          <p:cNvGrpSpPr/>
          <p:nvPr/>
        </p:nvGrpSpPr>
        <p:grpSpPr>
          <a:xfrm>
            <a:off x="2712225" y="2696050"/>
            <a:ext cx="5554225" cy="712350"/>
            <a:chOff x="2712225" y="2696050"/>
            <a:chExt cx="5554225" cy="712350"/>
          </a:xfrm>
        </p:grpSpPr>
        <p:sp>
          <p:nvSpPr>
            <p:cNvPr id="433" name="Google Shape;433;p62"/>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2"/>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35" name="Google Shape;435;p62"/>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41" name="Google Shape;441;p63"/>
          <p:cNvSpPr txBox="1"/>
          <p:nvPr/>
        </p:nvSpPr>
        <p:spPr>
          <a:xfrm>
            <a:off x="135900" y="1126000"/>
            <a:ext cx="9008100" cy="367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42" name="Google Shape;442;p63"/>
          <p:cNvPicPr preferRelativeResize="0"/>
          <p:nvPr/>
        </p:nvPicPr>
        <p:blipFill>
          <a:blip r:embed="rId3">
            <a:alphaModFix/>
          </a:blip>
          <a:stretch>
            <a:fillRect/>
          </a:stretch>
        </p:blipFill>
        <p:spPr>
          <a:xfrm>
            <a:off x="403150" y="2571750"/>
            <a:ext cx="5351999" cy="1809750"/>
          </a:xfrm>
          <a:prstGeom prst="rect">
            <a:avLst/>
          </a:prstGeom>
          <a:noFill/>
          <a:ln>
            <a:noFill/>
          </a:ln>
        </p:spPr>
      </p:pic>
      <p:pic>
        <p:nvPicPr>
          <p:cNvPr id="443" name="Google Shape;443;p63"/>
          <p:cNvPicPr preferRelativeResize="0"/>
          <p:nvPr/>
        </p:nvPicPr>
        <p:blipFill>
          <a:blip r:embed="rId4">
            <a:alphaModFix/>
          </a:blip>
          <a:stretch>
            <a:fillRect/>
          </a:stretch>
        </p:blipFill>
        <p:spPr>
          <a:xfrm>
            <a:off x="6673025" y="1720100"/>
            <a:ext cx="2133100" cy="1703300"/>
          </a:xfrm>
          <a:prstGeom prst="rect">
            <a:avLst/>
          </a:prstGeom>
          <a:noFill/>
          <a:ln>
            <a:noFill/>
          </a:ln>
        </p:spPr>
      </p:pic>
      <p:pic>
        <p:nvPicPr>
          <p:cNvPr id="444" name="Google Shape;444;p63"/>
          <p:cNvPicPr preferRelativeResize="0"/>
          <p:nvPr/>
        </p:nvPicPr>
        <p:blipFill>
          <a:blip r:embed="rId5">
            <a:alphaModFix/>
          </a:blip>
          <a:stretch>
            <a:fillRect/>
          </a:stretch>
        </p:blipFill>
        <p:spPr>
          <a:xfrm>
            <a:off x="6742000" y="3551325"/>
            <a:ext cx="943350" cy="951000"/>
          </a:xfrm>
          <a:prstGeom prst="rect">
            <a:avLst/>
          </a:prstGeom>
          <a:noFill/>
          <a:ln>
            <a:noFill/>
          </a:ln>
        </p:spPr>
      </p:pic>
      <p:pic>
        <p:nvPicPr>
          <p:cNvPr id="445" name="Google Shape;445;p63"/>
          <p:cNvPicPr preferRelativeResize="0"/>
          <p:nvPr/>
        </p:nvPicPr>
        <p:blipFill>
          <a:blip r:embed="rId6">
            <a:alphaModFix/>
          </a:blip>
          <a:stretch>
            <a:fillRect/>
          </a:stretch>
        </p:blipFill>
        <p:spPr>
          <a:xfrm>
            <a:off x="7685350" y="3512462"/>
            <a:ext cx="1028725" cy="1028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File names often follow a format.</a:t>
            </a:r>
            <a:endParaRPr/>
          </a:p>
          <a:p>
            <a:pPr indent="-317500" lvl="1" marL="914400" rtl="0" algn="l">
              <a:spcBef>
                <a:spcPts val="0"/>
              </a:spcBef>
              <a:spcAft>
                <a:spcPts val="0"/>
              </a:spcAft>
              <a:buSzPts val="1400"/>
              <a:buChar char="○"/>
            </a:pPr>
            <a:r>
              <a:rPr lang="en"/>
              <a:t>SampleName_SampleNumber_LaneNumber_ReadNumber_SetNumber.fastq</a:t>
            </a:r>
            <a:endParaRPr/>
          </a:p>
          <a:p>
            <a:pPr indent="-317500" lvl="1" marL="914400" rtl="0" algn="l">
              <a:spcBef>
                <a:spcPts val="0"/>
              </a:spcBef>
              <a:spcAft>
                <a:spcPts val="0"/>
              </a:spcAft>
              <a:buSzPts val="1400"/>
              <a:buChar char="○"/>
            </a:pPr>
            <a:r>
              <a:rPr lang="en"/>
              <a:t>Eg – Bacteria_S1_L001_R1_001.fastq</a:t>
            </a:r>
            <a:endParaRPr/>
          </a:p>
          <a:p>
            <a:pPr indent="0" lvl="0" marL="0" rtl="0" algn="l">
              <a:spcBef>
                <a:spcPts val="800"/>
              </a:spcBef>
              <a:spcAft>
                <a:spcPts val="0"/>
              </a:spcAft>
              <a:buNone/>
            </a:pPr>
            <a:r>
              <a:t/>
            </a:r>
            <a:endParaRPr sz="1000"/>
          </a:p>
          <a:p>
            <a:pPr indent="-317500" lvl="0" marL="457200" rtl="0" algn="l">
              <a:spcBef>
                <a:spcPts val="800"/>
              </a:spcBef>
              <a:spcAft>
                <a:spcPts val="0"/>
              </a:spcAft>
              <a:buSzPts val="1400"/>
              <a:buChar char="●"/>
            </a:pPr>
            <a:r>
              <a:rPr lang="en"/>
              <a:t>Paired-end reads named with R1 and R2 in file name.</a:t>
            </a:r>
            <a:endParaRPr/>
          </a:p>
          <a:p>
            <a:pPr indent="-317500" lvl="1" marL="914400" rtl="0" algn="l">
              <a:spcBef>
                <a:spcPts val="0"/>
              </a:spcBef>
              <a:spcAft>
                <a:spcPts val="0"/>
              </a:spcAft>
              <a:buSzPts val="1400"/>
              <a:buChar char="○"/>
            </a:pPr>
            <a:r>
              <a:rPr lang="en"/>
              <a:t>Eg – Bacteria_</a:t>
            </a:r>
            <a:r>
              <a:rPr lang="en"/>
              <a:t>GATTACA</a:t>
            </a:r>
            <a:r>
              <a:rPr lang="en"/>
              <a:t>_L001_R1_001.fastq and Bacteria_</a:t>
            </a:r>
            <a:r>
              <a:rPr lang="en"/>
              <a:t>GATTACA</a:t>
            </a:r>
            <a:r>
              <a:rPr lang="en"/>
              <a:t>_L001_R2_001.fastq</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sz="1000"/>
          </a:p>
          <a:p>
            <a:pPr indent="-317500" lvl="0" marL="457200" rtl="0" algn="l">
              <a:spcBef>
                <a:spcPts val="800"/>
              </a:spcBef>
              <a:spcAft>
                <a:spcPts val="0"/>
              </a:spcAft>
              <a:buSzPts val="1400"/>
              <a:buChar char="●"/>
            </a:pPr>
            <a:r>
              <a:rPr lang="en"/>
              <a:t>File extensions may be .fq or even .txt</a:t>
            </a:r>
            <a:endParaRPr/>
          </a:p>
          <a:p>
            <a:pPr indent="-317500" lvl="0" marL="457200" rtl="0" algn="l">
              <a:spcBef>
                <a:spcPts val="0"/>
              </a:spcBef>
              <a:spcAft>
                <a:spcPts val="0"/>
              </a:spcAft>
              <a:buSzPts val="1400"/>
              <a:buChar char="●"/>
            </a:pPr>
            <a:r>
              <a:rPr lang="en"/>
              <a:t>Often compressed using gzip.</a:t>
            </a:r>
            <a:endParaRPr/>
          </a:p>
          <a:p>
            <a:pPr indent="-317500" lvl="1" marL="914400" rtl="0" algn="l">
              <a:spcBef>
                <a:spcPts val="0"/>
              </a:spcBef>
              <a:spcAft>
                <a:spcPts val="0"/>
              </a:spcAft>
              <a:buSzPts val="1400"/>
              <a:buChar char="○"/>
            </a:pPr>
            <a:r>
              <a:rPr lang="en"/>
              <a:t>gzip is free and open-source.</a:t>
            </a:r>
            <a:endParaRPr/>
          </a:p>
          <a:p>
            <a:pPr indent="-317500" lvl="1" marL="914400" rtl="0" algn="l">
              <a:spcBef>
                <a:spcPts val="0"/>
              </a:spcBef>
              <a:spcAft>
                <a:spcPts val="0"/>
              </a:spcAft>
              <a:buSzPts val="1400"/>
              <a:buChar char="○"/>
            </a:pPr>
            <a:r>
              <a:rPr lang="en"/>
              <a:t>Resulting file names have .gz added. Example – .fq.gz.</a:t>
            </a:r>
            <a:endParaRPr/>
          </a:p>
        </p:txBody>
      </p:sp>
      <p:sp>
        <p:nvSpPr>
          <p:cNvPr id="451" name="Google Shape;451;p64"/>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452" name="Google Shape;452;p64"/>
          <p:cNvPicPr preferRelativeResize="0"/>
          <p:nvPr/>
        </p:nvPicPr>
        <p:blipFill>
          <a:blip r:embed="rId3">
            <a:alphaModFix/>
          </a:blip>
          <a:stretch>
            <a:fillRect/>
          </a:stretch>
        </p:blipFill>
        <p:spPr>
          <a:xfrm>
            <a:off x="5184100" y="2407925"/>
            <a:ext cx="3959901" cy="1006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58" name="Google Shape;458;p65"/>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Expectations for the workshop</a:t>
            </a:r>
            <a:endParaRPr/>
          </a:p>
        </p:txBody>
      </p:sp>
      <p:pic>
        <p:nvPicPr>
          <p:cNvPr descr="Forms response chart. Question title: What is your prior experience with RNA-seq?. Number of responses: 42 responses." id="126" name="Google Shape;126;p30"/>
          <p:cNvPicPr preferRelativeResize="0"/>
          <p:nvPr/>
        </p:nvPicPr>
        <p:blipFill rotWithShape="1">
          <a:blip r:embed="rId3">
            <a:alphaModFix/>
          </a:blip>
          <a:srcRect b="84143" l="0" r="47271" t="0"/>
          <a:stretch/>
        </p:blipFill>
        <p:spPr>
          <a:xfrm>
            <a:off x="342425" y="1191950"/>
            <a:ext cx="5101025" cy="645575"/>
          </a:xfrm>
          <a:prstGeom prst="rect">
            <a:avLst/>
          </a:prstGeom>
          <a:noFill/>
          <a:ln>
            <a:noFill/>
          </a:ln>
        </p:spPr>
      </p:pic>
      <p:pic>
        <p:nvPicPr>
          <p:cNvPr descr="Forms response chart. Question title: What is your prior experience with RNA-seq?. Number of responses: 68 responses." id="127" name="Google Shape;127;p30"/>
          <p:cNvPicPr preferRelativeResize="0"/>
          <p:nvPr/>
        </p:nvPicPr>
        <p:blipFill rotWithShape="1">
          <a:blip r:embed="rId4">
            <a:alphaModFix/>
          </a:blip>
          <a:srcRect b="9357" l="20172" r="53871" t="28177"/>
          <a:stretch/>
        </p:blipFill>
        <p:spPr>
          <a:xfrm>
            <a:off x="1640800" y="1806925"/>
            <a:ext cx="3310128" cy="3345721"/>
          </a:xfrm>
          <a:prstGeom prst="rect">
            <a:avLst/>
          </a:prstGeom>
          <a:noFill/>
          <a:ln>
            <a:noFill/>
          </a:ln>
        </p:spPr>
      </p:pic>
      <p:pic>
        <p:nvPicPr>
          <p:cNvPr descr="Forms response chart. Question title: What is your prior experience with RNA-seq?. Number of responses: 68 responses." id="128" name="Google Shape;128;p30"/>
          <p:cNvPicPr preferRelativeResize="0"/>
          <p:nvPr/>
        </p:nvPicPr>
        <p:blipFill rotWithShape="1">
          <a:blip r:embed="rId4">
            <a:alphaModFix/>
          </a:blip>
          <a:srcRect b="10499" l="61995" r="0" t="28349"/>
          <a:stretch/>
        </p:blipFill>
        <p:spPr>
          <a:xfrm>
            <a:off x="5443450" y="2053250"/>
            <a:ext cx="3438144" cy="23484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64" name="Google Shape;464;p66"/>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70" name="Google Shape;470;p67"/>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471" name="Google Shape;471;p67"/>
          <p:cNvSpPr/>
          <p:nvPr/>
        </p:nvSpPr>
        <p:spPr>
          <a:xfrm flipH="1">
            <a:off x="2835875" y="1034150"/>
            <a:ext cx="207300" cy="13347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7"/>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73" name="Google Shape;473;p67"/>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74" name="Google Shape;474;p67"/>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75" name="Google Shape;475;p67"/>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76" name="Google Shape;476;p6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77" name="Google Shape;477;p67"/>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8" name="Google Shape;478;p6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9" name="Google Shape;479;p6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80" name="Google Shape;480;p67"/>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481" name="Google Shape;481;p67"/>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82" name="Google Shape;482;p6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83" name="Google Shape;483;p67"/>
          <p:cNvSpPr/>
          <p:nvPr/>
        </p:nvSpPr>
        <p:spPr>
          <a:xfrm flipH="1">
            <a:off x="2879475" y="2886950"/>
            <a:ext cx="207300" cy="1417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67"/>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485" name="Google Shape;485;p67"/>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486" name="Google Shape;486;p67"/>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487" name="Google Shape;487;p67"/>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pic>
        <p:nvPicPr>
          <p:cNvPr id="488" name="Google Shape;488;p67"/>
          <p:cNvPicPr preferRelativeResize="0"/>
          <p:nvPr/>
        </p:nvPicPr>
        <p:blipFill>
          <a:blip r:embed="rId3">
            <a:alphaModFix/>
          </a:blip>
          <a:stretch>
            <a:fillRect/>
          </a:stretch>
        </p:blipFill>
        <p:spPr>
          <a:xfrm>
            <a:off x="3043175" y="1668100"/>
            <a:ext cx="615600" cy="61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628650" y="556650"/>
            <a:ext cx="7886700" cy="40302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Galaxy </a:t>
            </a:r>
            <a:r>
              <a:rPr lang="en"/>
              <a:t>registration</a:t>
            </a:r>
            <a:r>
              <a:rPr lang="en"/>
              <a:t> and login </a:t>
            </a:r>
            <a:r>
              <a:rPr lang="en" sz="2000"/>
              <a:t>(https://usegalaxy.org/login)</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Wynton login </a:t>
            </a:r>
            <a:endParaRPr/>
          </a:p>
          <a:p>
            <a:pPr indent="0" lvl="0" marL="0" rtl="0" algn="l">
              <a:spcBef>
                <a:spcPts val="0"/>
              </a:spcBef>
              <a:spcAft>
                <a:spcPts val="0"/>
              </a:spcAft>
              <a:buNone/>
            </a:pPr>
            <a:r>
              <a:rPr lang="en" sz="2000"/>
              <a:t>(Mac Terminal / Windows Command Prompt)</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a:t>
            </a:r>
            <a:r>
              <a:rPr lang="en"/>
              <a:t>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676100" y="208766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t>Break (10 min)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04" name="Google Shape;504;p70"/>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505" name="Google Shape;505;p70"/>
          <p:cNvSpPr/>
          <p:nvPr/>
        </p:nvSpPr>
        <p:spPr>
          <a:xfrm flipH="1">
            <a:off x="2835875" y="1034150"/>
            <a:ext cx="207300" cy="1307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0"/>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07" name="Google Shape;507;p70"/>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08" name="Google Shape;508;p70"/>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09" name="Google Shape;509;p70"/>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10" name="Google Shape;510;p70"/>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11" name="Google Shape;511;p70"/>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12" name="Google Shape;512;p70"/>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13" name="Google Shape;513;p70"/>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14" name="Google Shape;514;p70"/>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515" name="Google Shape;515;p70"/>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16" name="Google Shape;516;p7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17" name="Google Shape;517;p70"/>
          <p:cNvSpPr/>
          <p:nvPr/>
        </p:nvSpPr>
        <p:spPr>
          <a:xfrm flipH="1">
            <a:off x="2879475" y="2910150"/>
            <a:ext cx="207300" cy="1394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70"/>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519" name="Google Shape;519;p70"/>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520" name="Google Shape;520;p70"/>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521" name="Google Shape;521;p70"/>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527" name="Google Shape;527;p71"/>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2"/>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533" name="Google Shape;533;p72"/>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539" name="Google Shape;539;p73"/>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545" name="Google Shape;545;p74"/>
          <p:cNvSpPr txBox="1"/>
          <p:nvPr>
            <p:ph idx="1" type="body"/>
          </p:nvPr>
        </p:nvSpPr>
        <p:spPr>
          <a:xfrm>
            <a:off x="628650" y="10174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Login to Galaxy/Wynton</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Uploading FASTQ files to Galaxy/Wynton</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Running FASTQC</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t>Checking the adapter content</a:t>
            </a:r>
            <a:endParaRPr sz="24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5"/>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551" name="Google Shape;551;p75"/>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134" name="Google Shape;134;p31"/>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 graphical user interface (Galaxy) </a:t>
            </a:r>
            <a:r>
              <a:rPr lang="en">
                <a:latin typeface="Arial"/>
                <a:ea typeface="Arial"/>
                <a:cs typeface="Arial"/>
                <a:sym typeface="Arial"/>
              </a:rPr>
              <a:t>and</a:t>
            </a:r>
            <a:r>
              <a:rPr lang="en" sz="2100">
                <a:latin typeface="Arial"/>
                <a:ea typeface="Arial"/>
                <a:cs typeface="Arial"/>
                <a:sym typeface="Arial"/>
              </a:rPr>
              <a:t> a high-performance compute (HPC) cluster (</a:t>
            </a:r>
            <a:r>
              <a:rPr lang="en">
                <a:latin typeface="Arial"/>
                <a:ea typeface="Arial"/>
                <a:cs typeface="Arial"/>
                <a:sym typeface="Arial"/>
              </a:rPr>
              <a:t>Wynton)</a:t>
            </a:r>
            <a:endParaRPr sz="21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 name="Shape 555"/>
        <p:cNvGrpSpPr/>
        <p:nvPr/>
      </p:nvGrpSpPr>
      <p:grpSpPr>
        <a:xfrm>
          <a:off x="0" y="0"/>
          <a:ext cx="0" cy="0"/>
          <a:chOff x="0" y="0"/>
          <a:chExt cx="0" cy="0"/>
        </a:xfrm>
      </p:grpSpPr>
      <p:sp>
        <p:nvSpPr>
          <p:cNvPr id="556" name="Google Shape;556;p7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a:t>
            </a:r>
            <a:endParaRPr/>
          </a:p>
        </p:txBody>
      </p:sp>
      <p:sp>
        <p:nvSpPr>
          <p:cNvPr id="557" name="Google Shape;557;p76"/>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Where should we do the remaining demo</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Galaxy</a:t>
            </a:r>
            <a:endParaRPr>
              <a:latin typeface="Arial"/>
              <a:ea typeface="Arial"/>
              <a:cs typeface="Arial"/>
              <a:sym typeface="Arial"/>
            </a:endParaRPr>
          </a:p>
          <a:p>
            <a:pPr indent="-273050" lvl="0" marL="685800" rtl="0" algn="l">
              <a:spcBef>
                <a:spcPts val="0"/>
              </a:spcBef>
              <a:spcAft>
                <a:spcPts val="0"/>
              </a:spcAft>
              <a:buSzPts val="1700"/>
              <a:buFont typeface="Arial"/>
              <a:buAutoNum type="arabicPeriod"/>
            </a:pPr>
            <a:r>
              <a:rPr lang="en">
                <a:latin typeface="Arial"/>
                <a:ea typeface="Arial"/>
                <a:cs typeface="Arial"/>
                <a:sym typeface="Arial"/>
              </a:rPr>
              <a:t>Wynton</a:t>
            </a:r>
            <a:endParaRPr>
              <a:latin typeface="Arial"/>
              <a:ea typeface="Arial"/>
              <a:cs typeface="Arial"/>
              <a:sym typeface="Arial"/>
            </a:endParaRPr>
          </a:p>
          <a:p>
            <a:pPr indent="-273050" lvl="0" marL="685800" rtl="0" algn="l">
              <a:spcBef>
                <a:spcPts val="0"/>
              </a:spcBef>
              <a:spcAft>
                <a:spcPts val="0"/>
              </a:spcAft>
              <a:buSzPts val="1700"/>
              <a:buFont typeface="Arial"/>
              <a:buAutoNum type="arabicPeriod"/>
            </a:pPr>
            <a:r>
              <a:rPr lang="en">
                <a:latin typeface="Arial"/>
                <a:ea typeface="Arial"/>
                <a:cs typeface="Arial"/>
                <a:sym typeface="Arial"/>
              </a:rPr>
              <a:t>No preference</a:t>
            </a:r>
            <a:endParaRPr>
              <a:latin typeface="Arial"/>
              <a:ea typeface="Arial"/>
              <a:cs typeface="Arial"/>
              <a:sym typeface="Arial"/>
            </a:endParaRPr>
          </a:p>
          <a:p>
            <a:pPr indent="0" lvl="0" marL="457200" rtl="0" algn="l">
              <a:spcBef>
                <a:spcPts val="8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563" name="Google Shape;563;p77"/>
          <p:cNvSpPr txBox="1"/>
          <p:nvPr/>
        </p:nvSpPr>
        <p:spPr>
          <a:xfrm>
            <a:off x="118875" y="465375"/>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564" name="Google Shape;564;p77"/>
          <p:cNvSpPr txBox="1"/>
          <p:nvPr/>
        </p:nvSpPr>
        <p:spPr>
          <a:xfrm>
            <a:off x="2358125" y="3585150"/>
            <a:ext cx="3000000" cy="4755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100">
                <a:solidFill>
                  <a:srgbClr val="1155CC"/>
                </a:solidFill>
                <a:latin typeface="Helvetica Neue"/>
                <a:ea typeface="Helvetica Neue"/>
                <a:cs typeface="Helvetica Neue"/>
                <a:sym typeface="Helvetica Neue"/>
              </a:rPr>
              <a:t>Session 2 </a:t>
            </a:r>
            <a:endParaRPr sz="200"/>
          </a:p>
        </p:txBody>
      </p:sp>
      <p:sp>
        <p:nvSpPr>
          <p:cNvPr id="565" name="Google Shape;565;p77"/>
          <p:cNvSpPr/>
          <p:nvPr/>
        </p:nvSpPr>
        <p:spPr>
          <a:xfrm>
            <a:off x="5535818" y="2873450"/>
            <a:ext cx="1238700" cy="3663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Sequencer: Reads</a:t>
            </a:r>
            <a:r>
              <a:rPr lang="en" sz="800"/>
              <a:t> </a:t>
            </a:r>
            <a:r>
              <a:rPr b="1" lang="en" sz="800">
                <a:solidFill>
                  <a:schemeClr val="accent2"/>
                </a:solidFill>
              </a:rPr>
              <a:t>Fastq</a:t>
            </a:r>
            <a:endParaRPr b="1" sz="800">
              <a:solidFill>
                <a:schemeClr val="accent2"/>
              </a:solidFill>
            </a:endParaRPr>
          </a:p>
        </p:txBody>
      </p:sp>
      <p:sp>
        <p:nvSpPr>
          <p:cNvPr id="566" name="Google Shape;566;p77"/>
          <p:cNvSpPr/>
          <p:nvPr/>
        </p:nvSpPr>
        <p:spPr>
          <a:xfrm>
            <a:off x="6858966" y="2873450"/>
            <a:ext cx="1073400" cy="3663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rPr b="1" lang="en" sz="800">
                <a:solidFill>
                  <a:schemeClr val="accent2"/>
                </a:solidFill>
              </a:rPr>
              <a:t>FastQC </a:t>
            </a:r>
            <a:endParaRPr b="1" sz="800">
              <a:solidFill>
                <a:schemeClr val="accent2"/>
              </a:solidFill>
            </a:endParaRPr>
          </a:p>
        </p:txBody>
      </p:sp>
      <p:sp>
        <p:nvSpPr>
          <p:cNvPr id="567" name="Google Shape;567;p77"/>
          <p:cNvSpPr/>
          <p:nvPr/>
        </p:nvSpPr>
        <p:spPr>
          <a:xfrm>
            <a:off x="5535818" y="3803811"/>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Alignment/Mapping</a:t>
            </a:r>
            <a:endParaRPr b="1" sz="800"/>
          </a:p>
          <a:p>
            <a:pPr indent="0" lvl="0" marL="0" rtl="0" algn="ctr">
              <a:spcBef>
                <a:spcPts val="0"/>
              </a:spcBef>
              <a:spcAft>
                <a:spcPts val="0"/>
              </a:spcAft>
              <a:buNone/>
            </a:pPr>
            <a:r>
              <a:rPr b="1" lang="en" sz="800">
                <a:solidFill>
                  <a:schemeClr val="accent2"/>
                </a:solidFill>
              </a:rPr>
              <a:t>STAR</a:t>
            </a:r>
            <a:r>
              <a:rPr lang="en" sz="800"/>
              <a:t> </a:t>
            </a:r>
            <a:endParaRPr sz="800"/>
          </a:p>
        </p:txBody>
      </p:sp>
      <p:sp>
        <p:nvSpPr>
          <p:cNvPr id="568" name="Google Shape;568;p77"/>
          <p:cNvSpPr/>
          <p:nvPr/>
        </p:nvSpPr>
        <p:spPr>
          <a:xfrm>
            <a:off x="5535818" y="3356863"/>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Trimming</a:t>
            </a:r>
            <a:endParaRPr b="1" sz="800"/>
          </a:p>
          <a:p>
            <a:pPr indent="0" lvl="0" marL="0" rtl="0" algn="ctr">
              <a:spcBef>
                <a:spcPts val="0"/>
              </a:spcBef>
              <a:spcAft>
                <a:spcPts val="0"/>
              </a:spcAft>
              <a:buNone/>
            </a:pPr>
            <a:r>
              <a:rPr b="1" lang="en" sz="800">
                <a:solidFill>
                  <a:schemeClr val="accent2"/>
                </a:solidFill>
              </a:rPr>
              <a:t>cutadapt</a:t>
            </a:r>
            <a:endParaRPr b="1" sz="800">
              <a:solidFill>
                <a:schemeClr val="accent2"/>
              </a:solidFill>
            </a:endParaRPr>
          </a:p>
        </p:txBody>
      </p:sp>
      <p:sp>
        <p:nvSpPr>
          <p:cNvPr id="569" name="Google Shape;569;p77"/>
          <p:cNvSpPr/>
          <p:nvPr/>
        </p:nvSpPr>
        <p:spPr>
          <a:xfrm>
            <a:off x="6858966" y="335686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rPr b="1" lang="en" sz="800">
                <a:solidFill>
                  <a:schemeClr val="accent2"/>
                </a:solidFill>
              </a:rPr>
              <a:t>FastQC </a:t>
            </a:r>
            <a:endParaRPr b="1" sz="800">
              <a:solidFill>
                <a:schemeClr val="accent2"/>
              </a:solidFill>
            </a:endParaRPr>
          </a:p>
        </p:txBody>
      </p:sp>
      <p:sp>
        <p:nvSpPr>
          <p:cNvPr id="570" name="Google Shape;570;p77"/>
          <p:cNvSpPr/>
          <p:nvPr/>
        </p:nvSpPr>
        <p:spPr>
          <a:xfrm>
            <a:off x="6858966" y="3803820"/>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571" name="Google Shape;571;p77"/>
          <p:cNvSpPr/>
          <p:nvPr/>
        </p:nvSpPr>
        <p:spPr>
          <a:xfrm>
            <a:off x="5535818" y="1943099"/>
            <a:ext cx="1238700" cy="3663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Biological samples</a:t>
            </a:r>
            <a:endParaRPr b="1" sz="800">
              <a:solidFill>
                <a:schemeClr val="accent2"/>
              </a:solidFill>
            </a:endParaRPr>
          </a:p>
        </p:txBody>
      </p:sp>
      <p:sp>
        <p:nvSpPr>
          <p:cNvPr id="572" name="Google Shape;572;p77"/>
          <p:cNvSpPr/>
          <p:nvPr/>
        </p:nvSpPr>
        <p:spPr>
          <a:xfrm>
            <a:off x="5535818" y="2408266"/>
            <a:ext cx="1238700" cy="3663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Library preparation</a:t>
            </a:r>
            <a:endParaRPr b="1" sz="800">
              <a:solidFill>
                <a:schemeClr val="accent2"/>
              </a:solidFill>
            </a:endParaRPr>
          </a:p>
        </p:txBody>
      </p:sp>
      <p:sp>
        <p:nvSpPr>
          <p:cNvPr id="573" name="Google Shape;573;p77"/>
          <p:cNvSpPr/>
          <p:nvPr/>
        </p:nvSpPr>
        <p:spPr>
          <a:xfrm>
            <a:off x="5459525" y="3338625"/>
            <a:ext cx="2546100" cy="1357800"/>
          </a:xfrm>
          <a:prstGeom prst="roundRect">
            <a:avLst>
              <a:gd fmla="val 16667" name="adj"/>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7"/>
          <p:cNvSpPr/>
          <p:nvPr/>
        </p:nvSpPr>
        <p:spPr>
          <a:xfrm>
            <a:off x="5535818" y="4268986"/>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Counting Reads </a:t>
            </a:r>
            <a:endParaRPr b="1" sz="700"/>
          </a:p>
          <a:p>
            <a:pPr indent="0" lvl="0" marL="0" rtl="0" algn="ctr">
              <a:spcBef>
                <a:spcPts val="0"/>
              </a:spcBef>
              <a:spcAft>
                <a:spcPts val="0"/>
              </a:spcAft>
              <a:buNone/>
            </a:pPr>
            <a:r>
              <a:rPr b="1" lang="en" sz="700">
                <a:solidFill>
                  <a:schemeClr val="accent2"/>
                </a:solidFill>
              </a:rPr>
              <a:t>featureCounts</a:t>
            </a:r>
            <a:endParaRPr b="1" sz="700">
              <a:solidFill>
                <a:schemeClr val="accent2"/>
              </a:solidFill>
            </a:endParaRPr>
          </a:p>
        </p:txBody>
      </p:sp>
      <p:sp>
        <p:nvSpPr>
          <p:cNvPr id="575" name="Google Shape;575;p77"/>
          <p:cNvSpPr/>
          <p:nvPr/>
        </p:nvSpPr>
        <p:spPr>
          <a:xfrm>
            <a:off x="6858966" y="426898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576" name="Google Shape;576;p77"/>
          <p:cNvSpPr txBox="1"/>
          <p:nvPr/>
        </p:nvSpPr>
        <p:spPr>
          <a:xfrm>
            <a:off x="142125" y="4170100"/>
            <a:ext cx="50679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Please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582" name="Google Shape;582;p78"/>
          <p:cNvSpPr txBox="1"/>
          <p:nvPr>
            <p:ph idx="1" type="body"/>
          </p:nvPr>
        </p:nvSpPr>
        <p:spPr>
          <a:xfrm>
            <a:off x="272825" y="679050"/>
            <a:ext cx="7886700" cy="1983300"/>
          </a:xfrm>
          <a:prstGeom prst="rect">
            <a:avLst/>
          </a:prstGeom>
        </p:spPr>
        <p:txBody>
          <a:bodyPr anchorCtr="0" anchor="t" bIns="0" lIns="0" spcFirstLastPara="1" rIns="0" wrap="square" tIns="0">
            <a:noAutofit/>
          </a:bodyPr>
          <a:lstStyle/>
          <a:p>
            <a:pPr indent="-304800" lvl="0" marL="457200" rtl="0" algn="l">
              <a:lnSpc>
                <a:spcPct val="110000"/>
              </a:lnSpc>
              <a:spcBef>
                <a:spcPts val="800"/>
              </a:spcBef>
              <a:spcAft>
                <a:spcPts val="0"/>
              </a:spcAft>
              <a:buSzPts val="1200"/>
              <a:buAutoNum type="arabicPeriod"/>
            </a:pPr>
            <a:r>
              <a:rPr lang="en" sz="1900"/>
              <a:t>Single_read.fastq</a:t>
            </a:r>
            <a:endParaRPr sz="1900"/>
          </a:p>
          <a:p>
            <a:pPr indent="-304800" lvl="0" marL="457200" rtl="0" algn="l">
              <a:lnSpc>
                <a:spcPct val="110000"/>
              </a:lnSpc>
              <a:spcBef>
                <a:spcPts val="0"/>
              </a:spcBef>
              <a:spcAft>
                <a:spcPts val="0"/>
              </a:spcAft>
              <a:buSzPts val="1200"/>
              <a:buAutoNum type="arabicPeriod"/>
            </a:pPr>
            <a:r>
              <a:rPr lang="en" sz="1900"/>
              <a:t>Bacteria_GATTACA_L001_R1_001.fastq</a:t>
            </a:r>
            <a:endParaRPr sz="1900"/>
          </a:p>
          <a:p>
            <a:pPr indent="-304800" lvl="0" marL="457200" rtl="0" algn="l">
              <a:lnSpc>
                <a:spcPct val="110000"/>
              </a:lnSpc>
              <a:spcBef>
                <a:spcPts val="0"/>
              </a:spcBef>
              <a:spcAft>
                <a:spcPts val="0"/>
              </a:spcAft>
              <a:buSzPts val="1200"/>
              <a:buAutoNum type="arabicPeriod"/>
            </a:pPr>
            <a:r>
              <a:rPr lang="en" sz="1900"/>
              <a:t>Adapter_Sequence.fasta</a:t>
            </a:r>
            <a:endParaRPr sz="1900"/>
          </a:p>
          <a:p>
            <a:pPr indent="-304800" lvl="0" marL="457200" rtl="0" algn="l">
              <a:lnSpc>
                <a:spcPct val="110000"/>
              </a:lnSpc>
              <a:spcBef>
                <a:spcPts val="0"/>
              </a:spcBef>
              <a:spcAft>
                <a:spcPts val="0"/>
              </a:spcAft>
              <a:buSzPts val="1200"/>
              <a:buAutoNum type="arabicPeriod"/>
            </a:pPr>
            <a:r>
              <a:rPr lang="en" sz="1900"/>
              <a:t>rDNA_sequence.fasta</a:t>
            </a:r>
            <a:endParaRPr sz="1900"/>
          </a:p>
          <a:p>
            <a:pPr indent="-304800" lvl="0" marL="457200" rtl="0" algn="l">
              <a:lnSpc>
                <a:spcPct val="110000"/>
              </a:lnSpc>
              <a:spcBef>
                <a:spcPts val="0"/>
              </a:spcBef>
              <a:spcAft>
                <a:spcPts val="0"/>
              </a:spcAft>
              <a:buSzPts val="1200"/>
              <a:buAutoNum type="arabicPeriod"/>
            </a:pPr>
            <a:r>
              <a:rPr lang="en" sz="1900"/>
              <a:t>rDNA.gtf</a:t>
            </a:r>
            <a:endParaRPr sz="1900"/>
          </a:p>
          <a:p>
            <a:pPr indent="-304800" lvl="0" marL="457200" rtl="0" algn="l">
              <a:lnSpc>
                <a:spcPct val="110000"/>
              </a:lnSpc>
              <a:spcBef>
                <a:spcPts val="0"/>
              </a:spcBef>
              <a:spcAft>
                <a:spcPts val="0"/>
              </a:spcAft>
              <a:buSzPts val="1200"/>
              <a:buAutoNum type="arabicPeriod"/>
            </a:pPr>
            <a:r>
              <a:rPr lang="en" sz="1900"/>
              <a:t>all_steps.sh</a:t>
            </a:r>
            <a:endParaRPr sz="1900"/>
          </a:p>
        </p:txBody>
      </p:sp>
      <p:sp>
        <p:nvSpPr>
          <p:cNvPr id="583" name="Google Shape;583;p78"/>
          <p:cNvSpPr txBox="1"/>
          <p:nvPr/>
        </p:nvSpPr>
        <p:spPr>
          <a:xfrm>
            <a:off x="269550" y="2805725"/>
            <a:ext cx="86049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400">
                <a:solidFill>
                  <a:srgbClr val="1155CC"/>
                </a:solidFill>
                <a:latin typeface="Helvetica Neue"/>
                <a:ea typeface="Helvetica Neue"/>
                <a:cs typeface="Helvetica Neue"/>
                <a:sym typeface="Helvetica Neue"/>
              </a:rPr>
              <a:t>Please register on Galaxy, activate account and login!</a:t>
            </a:r>
            <a:endParaRPr b="1" sz="2400">
              <a:solidFill>
                <a:srgbClr val="1155CC"/>
              </a:solidFill>
              <a:latin typeface="Helvetica Neue"/>
              <a:ea typeface="Helvetica Neue"/>
              <a:cs typeface="Helvetica Neue"/>
              <a:sym typeface="Helvetica Neue"/>
            </a:endParaRPr>
          </a:p>
        </p:txBody>
      </p:sp>
      <p:sp>
        <p:nvSpPr>
          <p:cNvPr id="584" name="Google Shape;584;p78"/>
          <p:cNvSpPr txBox="1"/>
          <p:nvPr>
            <p:ph idx="1" type="body"/>
          </p:nvPr>
        </p:nvSpPr>
        <p:spPr>
          <a:xfrm>
            <a:off x="120425" y="3198125"/>
            <a:ext cx="8402100" cy="1488300"/>
          </a:xfrm>
          <a:prstGeom prst="rect">
            <a:avLst/>
          </a:prstGeom>
        </p:spPr>
        <p:txBody>
          <a:bodyPr anchorCtr="0" anchor="t" bIns="0" lIns="0" spcFirstLastPara="1" rIns="0" wrap="square" tIns="0">
            <a:noAutofit/>
          </a:bodyPr>
          <a:lstStyle/>
          <a:p>
            <a:pPr indent="0" lvl="0" marL="228600" rtl="0" algn="l">
              <a:lnSpc>
                <a:spcPct val="90000"/>
              </a:lnSpc>
              <a:spcBef>
                <a:spcPts val="0"/>
              </a:spcBef>
              <a:spcAft>
                <a:spcPts val="0"/>
              </a:spcAft>
              <a:buNone/>
            </a:pPr>
            <a:r>
              <a:rPr lang="en" sz="1900" u="sng">
                <a:solidFill>
                  <a:schemeClr val="hlink"/>
                </a:solidFill>
                <a:hlinkClick r:id="rId3"/>
              </a:rPr>
              <a:t>https://usegalaxy.org/login</a:t>
            </a:r>
            <a:endParaRPr sz="1900"/>
          </a:p>
          <a:p>
            <a:pPr indent="0" lvl="0" marL="228600" rtl="0" algn="l">
              <a:lnSpc>
                <a:spcPct val="90000"/>
              </a:lnSpc>
              <a:spcBef>
                <a:spcPts val="0"/>
              </a:spcBef>
              <a:spcAft>
                <a:spcPts val="0"/>
              </a:spcAft>
              <a:buNone/>
            </a:pPr>
            <a:r>
              <a:t/>
            </a:r>
            <a:endParaRPr sz="1900"/>
          </a:p>
          <a:p>
            <a:pPr indent="0" lvl="0" marL="228600" rtl="0" algn="l">
              <a:lnSpc>
                <a:spcPct val="90000"/>
              </a:lnSpc>
              <a:spcBef>
                <a:spcPts val="0"/>
              </a:spcBef>
              <a:spcAft>
                <a:spcPts val="0"/>
              </a:spcAft>
              <a:buNone/>
            </a:pPr>
            <a:r>
              <a:t/>
            </a:r>
            <a:endParaRPr sz="1900"/>
          </a:p>
          <a:p>
            <a:pPr indent="0" lvl="0" marL="228600" rtl="0" algn="l">
              <a:lnSpc>
                <a:spcPct val="90000"/>
              </a:lnSpc>
              <a:spcBef>
                <a:spcPts val="0"/>
              </a:spcBef>
              <a:spcAft>
                <a:spcPts val="0"/>
              </a:spcAft>
              <a:buNone/>
            </a:pPr>
            <a:r>
              <a:rPr b="1" lang="en" sz="2400">
                <a:solidFill>
                  <a:srgbClr val="1155CC"/>
                </a:solidFill>
                <a:highlight>
                  <a:srgbClr val="FFFFFF"/>
                </a:highlight>
                <a:latin typeface="Arial"/>
                <a:ea typeface="Arial"/>
                <a:cs typeface="Arial"/>
                <a:sym typeface="Arial"/>
              </a:rPr>
              <a:t>If you have an account on UCSF Wynton HPC cluster please try to login using instructions at</a:t>
            </a:r>
            <a:r>
              <a:rPr lang="en" sz="1800">
                <a:solidFill>
                  <a:srgbClr val="24292F"/>
                </a:solidFill>
                <a:highlight>
                  <a:srgbClr val="FFFFFF"/>
                </a:highlight>
                <a:latin typeface="Arial"/>
                <a:ea typeface="Arial"/>
                <a:cs typeface="Arial"/>
                <a:sym typeface="Arial"/>
              </a:rPr>
              <a:t> </a:t>
            </a:r>
            <a:r>
              <a:rPr lang="en" sz="1800" u="sng">
                <a:solidFill>
                  <a:schemeClr val="hlink"/>
                </a:solidFill>
                <a:highlight>
                  <a:srgbClr val="FFFFFF"/>
                </a:highlight>
                <a:latin typeface="Arial"/>
                <a:ea typeface="Arial"/>
                <a:cs typeface="Arial"/>
                <a:sym typeface="Arial"/>
                <a:hlinkClick r:id="rId4"/>
              </a:rPr>
              <a:t>https://wynton.ucsf.edu/hpc/get-started/access-cluster.html</a:t>
            </a:r>
            <a:r>
              <a:rPr lang="en" sz="1800">
                <a:solidFill>
                  <a:srgbClr val="24292F"/>
                </a:solidFill>
                <a:highlight>
                  <a:srgbClr val="FFFFFF"/>
                </a:highlight>
                <a:latin typeface="Arial"/>
                <a:ea typeface="Arial"/>
                <a:cs typeface="Arial"/>
                <a:sym typeface="Arial"/>
              </a:rPr>
              <a:t> </a:t>
            </a:r>
            <a:endParaRPr sz="2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591" name="Google Shape;591;p79"/>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March 10-11, 2022</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Galaxy, UCSF Wynton, cutadapt, STAR, featureCounts </a:t>
            </a:r>
            <a:endParaRPr b="1" sz="23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1"/>
          <p:cNvSpPr txBox="1"/>
          <p:nvPr>
            <p:ph type="title"/>
          </p:nvPr>
        </p:nvSpPr>
        <p:spPr>
          <a:xfrm>
            <a:off x="134750" y="714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602" name="Google Shape;602;p81"/>
          <p:cNvSpPr txBox="1"/>
          <p:nvPr>
            <p:ph idx="1" type="body"/>
          </p:nvPr>
        </p:nvSpPr>
        <p:spPr>
          <a:xfrm>
            <a:off x="134750" y="55172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FCE5CD"/>
                </a:solidFill>
                <a:latin typeface="Arial"/>
                <a:ea typeface="Arial"/>
                <a:cs typeface="Arial"/>
                <a:sym typeface="Arial"/>
              </a:rPr>
              <a:t>Session 1 </a:t>
            </a:r>
            <a:endParaRPr sz="2200">
              <a:solidFill>
                <a:srgbClr val="FCE5CD"/>
              </a:solidFill>
              <a:latin typeface="Arial"/>
              <a:ea typeface="Arial"/>
              <a:cs typeface="Arial"/>
              <a:sym typeface="Arial"/>
            </a:endParaRPr>
          </a:p>
          <a:p>
            <a:pPr indent="0" lvl="0" marL="0" rtl="0" algn="l">
              <a:spcBef>
                <a:spcPts val="0"/>
              </a:spcBef>
              <a:spcAft>
                <a:spcPts val="0"/>
              </a:spcAft>
              <a:buNone/>
            </a:pPr>
            <a:r>
              <a:t/>
            </a:r>
            <a:endParaRPr sz="2200">
              <a:solidFill>
                <a:srgbClr val="888888"/>
              </a:solidFill>
              <a:latin typeface="Arial"/>
              <a:ea typeface="Arial"/>
              <a:cs typeface="Arial"/>
              <a:sym typeface="Arial"/>
            </a:endParaRPr>
          </a:p>
          <a:p>
            <a:pPr indent="-311150" lvl="0" marL="457200" rtl="0" algn="l">
              <a:spcBef>
                <a:spcPts val="0"/>
              </a:spcBef>
              <a:spcAft>
                <a:spcPts val="0"/>
              </a:spcAft>
              <a:buClr>
                <a:srgbClr val="888888"/>
              </a:buClr>
              <a:buSzPts val="1300"/>
              <a:buFont typeface="Arial"/>
              <a:buChar char="•"/>
            </a:pPr>
            <a:r>
              <a:rPr lang="en" sz="2000">
                <a:solidFill>
                  <a:srgbClr val="888888"/>
                </a:solidFill>
                <a:latin typeface="Arial"/>
                <a:ea typeface="Arial"/>
                <a:cs typeface="Arial"/>
                <a:sym typeface="Arial"/>
              </a:rPr>
              <a:t>RNA-seq experiments and protocols overview</a:t>
            </a:r>
            <a:endParaRPr sz="2000">
              <a:solidFill>
                <a:srgbClr val="888888"/>
              </a:solidFill>
              <a:latin typeface="Arial"/>
              <a:ea typeface="Arial"/>
              <a:cs typeface="Arial"/>
              <a:sym typeface="Arial"/>
            </a:endParaRPr>
          </a:p>
          <a:p>
            <a:pPr indent="-311150" lvl="0" marL="457200" rtl="0" algn="l">
              <a:spcBef>
                <a:spcPts val="0"/>
              </a:spcBef>
              <a:spcAft>
                <a:spcPts val="0"/>
              </a:spcAft>
              <a:buClr>
                <a:srgbClr val="888888"/>
              </a:buClr>
              <a:buSzPts val="1300"/>
              <a:buFont typeface="Arial"/>
              <a:buChar char="•"/>
            </a:pPr>
            <a:r>
              <a:rPr lang="en" sz="2000">
                <a:solidFill>
                  <a:srgbClr val="888888"/>
                </a:solidFill>
                <a:latin typeface="Arial"/>
                <a:ea typeface="Arial"/>
                <a:cs typeface="Arial"/>
                <a:sym typeface="Arial"/>
              </a:rPr>
              <a:t>Introduction to HPC and Galaxy</a:t>
            </a:r>
            <a:endParaRPr sz="2000">
              <a:solidFill>
                <a:srgbClr val="888888"/>
              </a:solidFill>
              <a:latin typeface="Arial"/>
              <a:ea typeface="Arial"/>
              <a:cs typeface="Arial"/>
              <a:sym typeface="Arial"/>
            </a:endParaRPr>
          </a:p>
          <a:p>
            <a:pPr indent="-311150" lvl="0" marL="457200" rtl="0" algn="l">
              <a:spcBef>
                <a:spcPts val="0"/>
              </a:spcBef>
              <a:spcAft>
                <a:spcPts val="0"/>
              </a:spcAft>
              <a:buClr>
                <a:srgbClr val="888888"/>
              </a:buClr>
              <a:buSzPts val="1300"/>
              <a:buFont typeface="Arial"/>
              <a:buChar char="•"/>
            </a:pPr>
            <a:r>
              <a:rPr lang="en" sz="2000">
                <a:solidFill>
                  <a:srgbClr val="888888"/>
                </a:solidFill>
                <a:latin typeface="Arial"/>
                <a:ea typeface="Arial"/>
                <a:cs typeface="Arial"/>
                <a:sym typeface="Arial"/>
              </a:rPr>
              <a:t>Understanding the sequencer output</a:t>
            </a:r>
            <a:endParaRPr sz="2000">
              <a:solidFill>
                <a:srgbClr val="888888"/>
              </a:solidFill>
              <a:latin typeface="Arial"/>
              <a:ea typeface="Arial"/>
              <a:cs typeface="Arial"/>
              <a:sym typeface="Arial"/>
            </a:endParaRPr>
          </a:p>
          <a:p>
            <a:pPr indent="-311150" lvl="0" marL="457200" rtl="0" algn="l">
              <a:spcBef>
                <a:spcPts val="0"/>
              </a:spcBef>
              <a:spcAft>
                <a:spcPts val="0"/>
              </a:spcAft>
              <a:buClr>
                <a:srgbClr val="888888"/>
              </a:buClr>
              <a:buSzPts val="1300"/>
              <a:buChar char="•"/>
            </a:pPr>
            <a:r>
              <a:rPr lang="en" sz="2000">
                <a:solidFill>
                  <a:srgbClr val="888888"/>
                </a:solidFill>
                <a:latin typeface="Arial"/>
                <a:ea typeface="Arial"/>
                <a:cs typeface="Arial"/>
                <a:sym typeface="Arial"/>
              </a:rPr>
              <a:t>Break</a:t>
            </a:r>
            <a:endParaRPr sz="2000">
              <a:solidFill>
                <a:srgbClr val="888888"/>
              </a:solidFill>
              <a:latin typeface="Arial"/>
              <a:ea typeface="Arial"/>
              <a:cs typeface="Arial"/>
              <a:sym typeface="Arial"/>
            </a:endParaRPr>
          </a:p>
          <a:p>
            <a:pPr indent="-311150" lvl="0" marL="457200" rtl="0" algn="l">
              <a:spcBef>
                <a:spcPts val="0"/>
              </a:spcBef>
              <a:spcAft>
                <a:spcPts val="0"/>
              </a:spcAft>
              <a:buClr>
                <a:srgbClr val="888888"/>
              </a:buClr>
              <a:buSzPts val="1300"/>
              <a:buFont typeface="Arial"/>
              <a:buChar char="•"/>
            </a:pPr>
            <a:r>
              <a:rPr lang="en" sz="2000">
                <a:solidFill>
                  <a:srgbClr val="888888"/>
                </a:solidFill>
                <a:latin typeface="Arial"/>
                <a:ea typeface="Arial"/>
                <a:cs typeface="Arial"/>
                <a:sym typeface="Arial"/>
              </a:rPr>
              <a:t>Concepts and Demo: steps from sequencer output to FastQC </a:t>
            </a:r>
            <a:endParaRPr b="1" sz="12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lang="en">
                <a:solidFill>
                  <a:schemeClr val="accent2"/>
                </a:solidFill>
                <a:latin typeface="Arial"/>
                <a:ea typeface="Arial"/>
                <a:cs typeface="Arial"/>
                <a:sym typeface="Arial"/>
              </a:rPr>
              <a:t>Session 2 </a:t>
            </a:r>
            <a:endParaRPr>
              <a:solidFill>
                <a:schemeClr val="accent2"/>
              </a:solidFill>
              <a:latin typeface="Arial"/>
              <a:ea typeface="Arial"/>
              <a:cs typeface="Arial"/>
              <a:sym typeface="Arial"/>
            </a:endParaRPr>
          </a:p>
          <a:p>
            <a:pPr indent="-317500" lvl="0" marL="457200" rtl="0" algn="l">
              <a:spcBef>
                <a:spcPts val="1000"/>
              </a:spcBef>
              <a:spcAft>
                <a:spcPts val="0"/>
              </a:spcAft>
              <a:buClr>
                <a:srgbClr val="002B42"/>
              </a:buClr>
              <a:buSzPts val="1400"/>
              <a:buFont typeface="Arial"/>
              <a:buChar char="•"/>
            </a:pPr>
            <a:r>
              <a:rPr lang="en">
                <a:latin typeface="Arial"/>
                <a:ea typeface="Arial"/>
                <a:cs typeface="Arial"/>
                <a:sym typeface="Arial"/>
              </a:rPr>
              <a:t>Concepts and Demo</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From</a:t>
            </a:r>
            <a:r>
              <a:rPr lang="en">
                <a:latin typeface="Arial"/>
                <a:ea typeface="Arial"/>
                <a:cs typeface="Arial"/>
                <a:sym typeface="Arial"/>
              </a:rPr>
              <a:t> </a:t>
            </a:r>
            <a:r>
              <a:rPr lang="en">
                <a:solidFill>
                  <a:srgbClr val="002B42"/>
                </a:solidFill>
                <a:latin typeface="Arial"/>
                <a:ea typeface="Arial"/>
                <a:cs typeface="Arial"/>
                <a:sym typeface="Arial"/>
              </a:rPr>
              <a:t>FastaQC to Trimming</a:t>
            </a:r>
            <a:endParaRPr>
              <a:solidFill>
                <a:srgbClr val="002B42"/>
              </a:solidFill>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Mapping to reference genome</a:t>
            </a:r>
            <a:endParaRPr>
              <a:solidFill>
                <a:srgbClr val="002B42"/>
              </a:solidFill>
              <a:latin typeface="Arial"/>
              <a:ea typeface="Arial"/>
              <a:cs typeface="Arial"/>
              <a:sym typeface="Arial"/>
            </a:endParaRPr>
          </a:p>
          <a:p>
            <a:pPr indent="-317500" lvl="1" marL="914400" rtl="0" algn="l">
              <a:spcBef>
                <a:spcPts val="0"/>
              </a:spcBef>
              <a:spcAft>
                <a:spcPts val="0"/>
              </a:spcAft>
              <a:buSzPts val="1400"/>
              <a:buFont typeface="Arial"/>
              <a:buChar char="•"/>
            </a:pPr>
            <a:r>
              <a:rPr lang="en">
                <a:latin typeface="Arial"/>
                <a:ea typeface="Arial"/>
                <a:cs typeface="Arial"/>
                <a:sym typeface="Arial"/>
              </a:rPr>
              <a:t>Break</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Annotation to genomic features</a:t>
            </a:r>
            <a:endParaRPr>
              <a:solidFill>
                <a:srgbClr val="002B42"/>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Additional resources</a:t>
            </a:r>
            <a:endParaRPr>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2"/>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overview</a:t>
            </a:r>
            <a:endParaRPr sz="2900"/>
          </a:p>
        </p:txBody>
      </p:sp>
      <p:sp>
        <p:nvSpPr>
          <p:cNvPr id="608" name="Google Shape;608;p82"/>
          <p:cNvSpPr txBox="1"/>
          <p:nvPr/>
        </p:nvSpPr>
        <p:spPr>
          <a:xfrm>
            <a:off x="4866025" y="4820400"/>
            <a:ext cx="422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dk1"/>
                </a:solidFill>
                <a:highlight>
                  <a:srgbClr val="FFFFFF"/>
                </a:highlight>
                <a:uFill>
                  <a:noFill/>
                </a:uFill>
                <a:hlinkClick r:id="rId3">
                  <a:extLst>
                    <a:ext uri="{A12FA001-AC4F-418D-AE19-62706E023703}">
                      <ahyp:hlinkClr val="tx"/>
                    </a:ext>
                  </a:extLst>
                </a:hlinkClick>
              </a:rPr>
              <a:t>From  https://doi.org/10.3390/ijms19010245</a:t>
            </a:r>
            <a:endParaRPr sz="1300">
              <a:solidFill>
                <a:schemeClr val="dk1"/>
              </a:solidFill>
            </a:endParaRPr>
          </a:p>
        </p:txBody>
      </p:sp>
      <p:pic>
        <p:nvPicPr>
          <p:cNvPr id="609" name="Google Shape;609;p82"/>
          <p:cNvPicPr preferRelativeResize="0"/>
          <p:nvPr/>
        </p:nvPicPr>
        <p:blipFill>
          <a:blip r:embed="rId4">
            <a:alphaModFix/>
          </a:blip>
          <a:stretch>
            <a:fillRect/>
          </a:stretch>
        </p:blipFill>
        <p:spPr>
          <a:xfrm>
            <a:off x="293000" y="441013"/>
            <a:ext cx="4660310" cy="4031825"/>
          </a:xfrm>
          <a:prstGeom prst="rect">
            <a:avLst/>
          </a:prstGeom>
          <a:noFill/>
          <a:ln>
            <a:noFill/>
          </a:ln>
        </p:spPr>
      </p:pic>
      <p:pic>
        <p:nvPicPr>
          <p:cNvPr id="610" name="Google Shape;610;p82"/>
          <p:cNvPicPr preferRelativeResize="0"/>
          <p:nvPr/>
        </p:nvPicPr>
        <p:blipFill>
          <a:blip r:embed="rId5">
            <a:alphaModFix/>
          </a:blip>
          <a:stretch>
            <a:fillRect/>
          </a:stretch>
        </p:blipFill>
        <p:spPr>
          <a:xfrm>
            <a:off x="5093250" y="1320708"/>
            <a:ext cx="4050749" cy="2424841"/>
          </a:xfrm>
          <a:prstGeom prst="rect">
            <a:avLst/>
          </a:prstGeom>
          <a:noFill/>
          <a:ln>
            <a:noFill/>
          </a:ln>
        </p:spPr>
      </p:pic>
      <p:sp>
        <p:nvSpPr>
          <p:cNvPr id="611" name="Google Shape;611;p82"/>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7" name="Google Shape;617;p83"/>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618" name="Google Shape;618;p83"/>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9" name="Google Shape;619;p83"/>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0" name="Google Shape;620;p83"/>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1" name="Google Shape;621;p83"/>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83"/>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4"/>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628" name="Google Shape;628;p84"/>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9" name="Google Shape;629;p84"/>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5"/>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5" name="Google Shape;635;p85"/>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a:t>
            </a:r>
            <a:r>
              <a:rPr lang="en" sz="1700">
                <a:latin typeface="Lemon"/>
                <a:ea typeface="Lemon"/>
                <a:cs typeface="Lemon"/>
                <a:sym typeface="Lemon"/>
              </a:rPr>
              <a:t>singularity exec  rna_seq_container.sif </a:t>
            </a:r>
            <a:r>
              <a:rPr lang="en" sz="1700">
                <a:latin typeface="Lemon"/>
                <a:ea typeface="Lemon"/>
                <a:cs typeface="Lemon"/>
                <a:sym typeface="Lemon"/>
              </a:rPr>
              <a:t>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636" name="Google Shape;636;p85"/>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7" name="Google Shape;637;p8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2"/>
          <p:cNvSpPr txBox="1"/>
          <p:nvPr>
            <p:ph type="title"/>
          </p:nvPr>
        </p:nvSpPr>
        <p:spPr>
          <a:xfrm>
            <a:off x="134750" y="714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140" name="Google Shape;140;p32"/>
          <p:cNvSpPr txBox="1"/>
          <p:nvPr>
            <p:ph idx="1" type="body"/>
          </p:nvPr>
        </p:nvSpPr>
        <p:spPr>
          <a:xfrm>
            <a:off x="134750" y="55172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2"/>
                </a:solidFill>
                <a:latin typeface="Arial"/>
                <a:ea typeface="Arial"/>
                <a:cs typeface="Arial"/>
                <a:sym typeface="Arial"/>
              </a:rPr>
              <a:t>Session 1 </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sz="2000">
                <a:latin typeface="Arial"/>
                <a:ea typeface="Arial"/>
                <a:cs typeface="Arial"/>
                <a:sym typeface="Arial"/>
              </a:rPr>
              <a:t>RNA-seq experiments and protocols overview</a:t>
            </a:r>
            <a:endParaRPr sz="2000">
              <a:latin typeface="Arial"/>
              <a:ea typeface="Arial"/>
              <a:cs typeface="Arial"/>
              <a:sym typeface="Arial"/>
            </a:endParaRPr>
          </a:p>
          <a:p>
            <a:pPr indent="-311150" lvl="0" marL="457200" rtl="0" algn="l">
              <a:spcBef>
                <a:spcPts val="0"/>
              </a:spcBef>
              <a:spcAft>
                <a:spcPts val="0"/>
              </a:spcAft>
              <a:buSzPts val="1300"/>
              <a:buFont typeface="Arial"/>
              <a:buChar char="•"/>
            </a:pPr>
            <a:r>
              <a:rPr lang="en" sz="2000">
                <a:latin typeface="Arial"/>
                <a:ea typeface="Arial"/>
                <a:cs typeface="Arial"/>
                <a:sym typeface="Arial"/>
              </a:rPr>
              <a:t>Introduction to HPC and Galaxy</a:t>
            </a:r>
            <a:endParaRPr sz="2000">
              <a:latin typeface="Arial"/>
              <a:ea typeface="Arial"/>
              <a:cs typeface="Arial"/>
              <a:sym typeface="Arial"/>
            </a:endParaRPr>
          </a:p>
          <a:p>
            <a:pPr indent="-311150" lvl="0" marL="457200" rtl="0" algn="l">
              <a:spcBef>
                <a:spcPts val="0"/>
              </a:spcBef>
              <a:spcAft>
                <a:spcPts val="0"/>
              </a:spcAft>
              <a:buSzPts val="1300"/>
              <a:buFont typeface="Arial"/>
              <a:buChar char="•"/>
            </a:pPr>
            <a:r>
              <a:rPr lang="en" sz="2000">
                <a:latin typeface="Arial"/>
                <a:ea typeface="Arial"/>
                <a:cs typeface="Arial"/>
                <a:sym typeface="Arial"/>
              </a:rPr>
              <a:t>Understanding</a:t>
            </a:r>
            <a:r>
              <a:rPr lang="en" sz="2000">
                <a:latin typeface="Arial"/>
                <a:ea typeface="Arial"/>
                <a:cs typeface="Arial"/>
                <a:sym typeface="Arial"/>
              </a:rPr>
              <a:t> the </a:t>
            </a:r>
            <a:r>
              <a:rPr lang="en" sz="2000">
                <a:latin typeface="Arial"/>
                <a:ea typeface="Arial"/>
                <a:cs typeface="Arial"/>
                <a:sym typeface="Arial"/>
              </a:rPr>
              <a:t>sequencer</a:t>
            </a:r>
            <a:r>
              <a:rPr lang="en" sz="2000">
                <a:latin typeface="Arial"/>
                <a:ea typeface="Arial"/>
                <a:cs typeface="Arial"/>
                <a:sym typeface="Arial"/>
              </a:rPr>
              <a:t> output</a:t>
            </a:r>
            <a:endParaRPr sz="2000">
              <a:latin typeface="Arial"/>
              <a:ea typeface="Arial"/>
              <a:cs typeface="Arial"/>
              <a:sym typeface="Arial"/>
            </a:endParaRPr>
          </a:p>
          <a:p>
            <a:pPr indent="-311150" lvl="0" marL="457200" rtl="0" algn="l">
              <a:spcBef>
                <a:spcPts val="0"/>
              </a:spcBef>
              <a:spcAft>
                <a:spcPts val="0"/>
              </a:spcAft>
              <a:buSzPts val="1300"/>
              <a:buChar char="•"/>
            </a:pPr>
            <a:r>
              <a:rPr lang="en" sz="2000">
                <a:latin typeface="Arial"/>
                <a:ea typeface="Arial"/>
                <a:cs typeface="Arial"/>
                <a:sym typeface="Arial"/>
              </a:rPr>
              <a:t>Break</a:t>
            </a:r>
            <a:endParaRPr sz="2000">
              <a:latin typeface="Arial"/>
              <a:ea typeface="Arial"/>
              <a:cs typeface="Arial"/>
              <a:sym typeface="Arial"/>
            </a:endParaRPr>
          </a:p>
          <a:p>
            <a:pPr indent="-311150" lvl="0" marL="457200" rtl="0" algn="l">
              <a:spcBef>
                <a:spcPts val="0"/>
              </a:spcBef>
              <a:spcAft>
                <a:spcPts val="0"/>
              </a:spcAft>
              <a:buSzPts val="1300"/>
              <a:buFont typeface="Arial"/>
              <a:buChar char="•"/>
            </a:pPr>
            <a:r>
              <a:rPr lang="en" sz="2000">
                <a:latin typeface="Arial"/>
                <a:ea typeface="Arial"/>
                <a:cs typeface="Arial"/>
                <a:sym typeface="Arial"/>
              </a:rPr>
              <a:t>Concepts and Demo: steps from </a:t>
            </a:r>
            <a:r>
              <a:rPr lang="en" sz="2000">
                <a:latin typeface="Arial"/>
                <a:ea typeface="Arial"/>
                <a:cs typeface="Arial"/>
                <a:sym typeface="Arial"/>
              </a:rPr>
              <a:t>sequencer</a:t>
            </a:r>
            <a:r>
              <a:rPr lang="en" sz="2000">
                <a:latin typeface="Arial"/>
                <a:ea typeface="Arial"/>
                <a:cs typeface="Arial"/>
                <a:sym typeface="Arial"/>
              </a:rPr>
              <a:t> output to FastQC </a:t>
            </a:r>
            <a:endParaRPr b="1" sz="12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lang="en">
                <a:solidFill>
                  <a:schemeClr val="accent2"/>
                </a:solidFill>
                <a:latin typeface="Arial"/>
                <a:ea typeface="Arial"/>
                <a:cs typeface="Arial"/>
                <a:sym typeface="Arial"/>
              </a:rPr>
              <a:t>Session 2 (day2)</a:t>
            </a:r>
            <a:endParaRPr>
              <a:solidFill>
                <a:schemeClr val="accent2"/>
              </a:solidFill>
              <a:latin typeface="Arial"/>
              <a:ea typeface="Arial"/>
              <a:cs typeface="Arial"/>
              <a:sym typeface="Arial"/>
            </a:endParaRPr>
          </a:p>
          <a:p>
            <a:pPr indent="-317500" lvl="0" marL="457200" rtl="0" algn="l">
              <a:spcBef>
                <a:spcPts val="1000"/>
              </a:spcBef>
              <a:spcAft>
                <a:spcPts val="0"/>
              </a:spcAft>
              <a:buClr>
                <a:srgbClr val="002B42"/>
              </a:buClr>
              <a:buSzPts val="1400"/>
              <a:buFont typeface="Arial"/>
              <a:buChar char="•"/>
            </a:pPr>
            <a:r>
              <a:rPr lang="en">
                <a:latin typeface="Arial"/>
                <a:ea typeface="Arial"/>
                <a:cs typeface="Arial"/>
                <a:sym typeface="Arial"/>
              </a:rPr>
              <a:t>Concepts and Demo</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From FastaQC to Trimming</a:t>
            </a:r>
            <a:endParaRPr>
              <a:solidFill>
                <a:srgbClr val="002B42"/>
              </a:solidFill>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Mapping to reference genome</a:t>
            </a:r>
            <a:endParaRPr>
              <a:solidFill>
                <a:srgbClr val="002B42"/>
              </a:solidFill>
              <a:latin typeface="Arial"/>
              <a:ea typeface="Arial"/>
              <a:cs typeface="Arial"/>
              <a:sym typeface="Arial"/>
            </a:endParaRPr>
          </a:p>
          <a:p>
            <a:pPr indent="-317500" lvl="1" marL="914400" rtl="0" algn="l">
              <a:spcBef>
                <a:spcPts val="0"/>
              </a:spcBef>
              <a:spcAft>
                <a:spcPts val="0"/>
              </a:spcAft>
              <a:buSzPts val="1400"/>
              <a:buFont typeface="Arial"/>
              <a:buChar char="•"/>
            </a:pPr>
            <a:r>
              <a:rPr lang="en">
                <a:latin typeface="Arial"/>
                <a:ea typeface="Arial"/>
                <a:cs typeface="Arial"/>
                <a:sym typeface="Arial"/>
              </a:rPr>
              <a:t>Break</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Annotation to genomic features</a:t>
            </a:r>
            <a:endParaRPr>
              <a:solidFill>
                <a:srgbClr val="002B42"/>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Additional resources</a:t>
            </a:r>
            <a:endParaRPr>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6"/>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643" name="Google Shape;643;p86"/>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644" name="Google Shape;644;p8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7"/>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650" name="Google Shape;650;p87"/>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651" name="Google Shape;651;p8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657" name="Google Shape;657;p8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a:t>
            </a:r>
            <a:r>
              <a:rPr lang="en" u="sng"/>
              <a:t> length</a:t>
            </a:r>
            <a:r>
              <a:rPr lang="en"/>
              <a:t> reported by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663" name="Google Shape;663;p8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sequence length </a:t>
            </a:r>
            <a:r>
              <a:rPr lang="en"/>
              <a:t>reported by</a:t>
            </a:r>
            <a:r>
              <a:rPr lang="en"/>
              <a:t>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50</a:t>
            </a:r>
            <a:endParaRPr b="1">
              <a:solidFill>
                <a:schemeClr val="accent6"/>
              </a:solidFill>
            </a:endParaRPr>
          </a:p>
          <a:p>
            <a:pPr indent="-317500" lvl="0" marL="914400" rtl="0" algn="l">
              <a:spcBef>
                <a:spcPts val="0"/>
              </a:spcBef>
              <a:spcAft>
                <a:spcPts val="0"/>
              </a:spcAft>
              <a:buSzPts val="1400"/>
              <a:buAutoNum type="arabicPeriod"/>
            </a:pPr>
            <a:r>
              <a:rPr lang="en"/>
              <a:t>0</a:t>
            </a:r>
            <a:endParaRPr/>
          </a:p>
        </p:txBody>
      </p:sp>
      <p:pic>
        <p:nvPicPr>
          <p:cNvPr id="664" name="Google Shape;664;p89"/>
          <p:cNvPicPr preferRelativeResize="0"/>
          <p:nvPr/>
        </p:nvPicPr>
        <p:blipFill>
          <a:blip r:embed="rId3">
            <a:alphaModFix/>
          </a:blip>
          <a:stretch>
            <a:fillRect/>
          </a:stretch>
        </p:blipFill>
        <p:spPr>
          <a:xfrm>
            <a:off x="3028950" y="2296057"/>
            <a:ext cx="5486401" cy="253471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70" name="Google Shape;670;p90"/>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671" name="Google Shape;671;p90"/>
          <p:cNvSpPr/>
          <p:nvPr/>
        </p:nvSpPr>
        <p:spPr>
          <a:xfrm flipH="1">
            <a:off x="2835875" y="1034150"/>
            <a:ext cx="207300" cy="12840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0"/>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73" name="Google Shape;673;p90"/>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74" name="Google Shape;674;p90"/>
          <p:cNvSpPr/>
          <p:nvPr/>
        </p:nvSpPr>
        <p:spPr>
          <a:xfrm>
            <a:off x="5445750" y="2030150"/>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75" name="Google Shape;675;p90"/>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76" name="Google Shape;676;p90"/>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77" name="Google Shape;677;p90"/>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78" name="Google Shape;678;p90"/>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79" name="Google Shape;679;p90"/>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80" name="Google Shape;680;p90"/>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681" name="Google Shape;681;p90"/>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82" name="Google Shape;682;p9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83" name="Google Shape;683;p90"/>
          <p:cNvSpPr/>
          <p:nvPr/>
        </p:nvSpPr>
        <p:spPr>
          <a:xfrm flipH="1">
            <a:off x="2879475" y="2887000"/>
            <a:ext cx="207300" cy="1417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90"/>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685" name="Google Shape;685;p90"/>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686" name="Google Shape;686;p90"/>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687" name="Google Shape;687;p90"/>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pic>
        <p:nvPicPr>
          <p:cNvPr id="688" name="Google Shape;688;p90"/>
          <p:cNvPicPr preferRelativeResize="0"/>
          <p:nvPr/>
        </p:nvPicPr>
        <p:blipFill>
          <a:blip r:embed="rId3">
            <a:alphaModFix/>
          </a:blip>
          <a:stretch>
            <a:fillRect/>
          </a:stretch>
        </p:blipFill>
        <p:spPr>
          <a:xfrm>
            <a:off x="3043175" y="1668113"/>
            <a:ext cx="615600" cy="615600"/>
          </a:xfrm>
          <a:prstGeom prst="rect">
            <a:avLst/>
          </a:prstGeom>
          <a:noFill/>
          <a:ln>
            <a:noFill/>
          </a:ln>
        </p:spPr>
      </p:pic>
      <p:pic>
        <p:nvPicPr>
          <p:cNvPr id="689" name="Google Shape;689;p90"/>
          <p:cNvPicPr preferRelativeResize="0"/>
          <p:nvPr/>
        </p:nvPicPr>
        <p:blipFill>
          <a:blip r:embed="rId3">
            <a:alphaModFix/>
          </a:blip>
          <a:stretch>
            <a:fillRect/>
          </a:stretch>
        </p:blipFill>
        <p:spPr>
          <a:xfrm>
            <a:off x="5113325" y="1702538"/>
            <a:ext cx="615600" cy="615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1"/>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695" name="Google Shape;695;p91"/>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a:t>
            </a:r>
            <a:r>
              <a:rPr b="1" lang="en" sz="1800">
                <a:solidFill>
                  <a:schemeClr val="accent2"/>
                </a:solidFill>
              </a:rPr>
              <a:t>Trimmomatic</a:t>
            </a:r>
            <a:endParaRPr b="1" sz="300">
              <a:solidFill>
                <a:schemeClr val="accent2"/>
              </a:solidFill>
            </a:endParaRPr>
          </a:p>
        </p:txBody>
      </p:sp>
      <p:pic>
        <p:nvPicPr>
          <p:cNvPr id="696" name="Google Shape;696;p91"/>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697" name="Google Shape;697;p91"/>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703" name="Google Shape;703;p92"/>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704" name="Google Shape;704;p92"/>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705" name="Google Shape;705;p92"/>
          <p:cNvGrpSpPr/>
          <p:nvPr/>
        </p:nvGrpSpPr>
        <p:grpSpPr>
          <a:xfrm>
            <a:off x="254087" y="1809812"/>
            <a:ext cx="7569025" cy="3288488"/>
            <a:chOff x="787487" y="1809812"/>
            <a:chExt cx="7569025" cy="3288488"/>
          </a:xfrm>
        </p:grpSpPr>
        <p:grpSp>
          <p:nvGrpSpPr>
            <p:cNvPr id="706" name="Google Shape;706;p92"/>
            <p:cNvGrpSpPr/>
            <p:nvPr/>
          </p:nvGrpSpPr>
          <p:grpSpPr>
            <a:xfrm>
              <a:off x="787487" y="1809812"/>
              <a:ext cx="7569025" cy="1916013"/>
              <a:chOff x="206050" y="2637937"/>
              <a:chExt cx="7569025" cy="1916013"/>
            </a:xfrm>
          </p:grpSpPr>
          <p:pic>
            <p:nvPicPr>
              <p:cNvPr id="707" name="Google Shape;707;p92"/>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708" name="Google Shape;708;p92"/>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709" name="Google Shape;709;p92"/>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710" name="Google Shape;710;p92"/>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711" name="Google Shape;711;p92"/>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712" name="Google Shape;712;p92"/>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713" name="Google Shape;713;p92"/>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714" name="Google Shape;714;p92"/>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715" name="Google Shape;715;p92"/>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716" name="Google Shape;716;p92"/>
            <p:cNvGrpSpPr/>
            <p:nvPr/>
          </p:nvGrpSpPr>
          <p:grpSpPr>
            <a:xfrm>
              <a:off x="1199025" y="3763100"/>
              <a:ext cx="3693875" cy="1335200"/>
              <a:chOff x="1199025" y="3763100"/>
              <a:chExt cx="3693875" cy="1335200"/>
            </a:xfrm>
          </p:grpSpPr>
          <p:pic>
            <p:nvPicPr>
              <p:cNvPr id="717" name="Google Shape;717;p92"/>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718" name="Google Shape;718;p92"/>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719" name="Google Shape;719;p92"/>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720" name="Google Shape;720;p92"/>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721" name="Google Shape;721;p92"/>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a:t>
                </a:r>
                <a:r>
                  <a:rPr lang="en" sz="1100">
                    <a:latin typeface="Helvetica Neue"/>
                    <a:ea typeface="Helvetica Neue"/>
                    <a:cs typeface="Helvetica Neue"/>
                    <a:sym typeface="Helvetica Neue"/>
                  </a:rPr>
                  <a:t> read</a:t>
                </a:r>
                <a:endParaRPr sz="1100">
                  <a:latin typeface="Helvetica Neue"/>
                  <a:ea typeface="Helvetica Neue"/>
                  <a:cs typeface="Helvetica Neue"/>
                  <a:sym typeface="Helvetica Neue"/>
                </a:endParaRPr>
              </a:p>
            </p:txBody>
          </p:sp>
          <p:sp>
            <p:nvSpPr>
              <p:cNvPr id="722" name="Google Shape;722;p92"/>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723" name="Google Shape;723;p92"/>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92"/>
          <p:cNvGrpSpPr/>
          <p:nvPr/>
        </p:nvGrpSpPr>
        <p:grpSpPr>
          <a:xfrm>
            <a:off x="415019" y="4463600"/>
            <a:ext cx="4103136" cy="354000"/>
            <a:chOff x="787819" y="4463600"/>
            <a:chExt cx="3730123" cy="354000"/>
          </a:xfrm>
        </p:grpSpPr>
        <p:sp>
          <p:nvSpPr>
            <p:cNvPr id="725" name="Google Shape;725;p92"/>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726" name="Google Shape;726;p92"/>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727" name="Google Shape;727;p92"/>
          <p:cNvSpPr txBox="1"/>
          <p:nvPr/>
        </p:nvSpPr>
        <p:spPr>
          <a:xfrm>
            <a:off x="5908825" y="43635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er</a:t>
            </a:r>
            <a:r>
              <a:rPr lang="en" sz="1500">
                <a:solidFill>
                  <a:srgbClr val="404040"/>
                </a:solidFill>
                <a:highlight>
                  <a:srgbClr val="FCFCFC"/>
                </a:highlight>
                <a:latin typeface="Helvetica Neue"/>
                <a:ea typeface="Helvetica Neue"/>
                <a:cs typeface="Helvetica Neue"/>
                <a:sym typeface="Helvetica Neue"/>
              </a:rPr>
              <a:t>ror rate</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Max overlap</a:t>
            </a:r>
            <a:endParaRPr sz="1500">
              <a:solidFill>
                <a:srgbClr val="404040"/>
              </a:solidFill>
              <a:highlight>
                <a:srgbClr val="FCFCFC"/>
              </a:highlight>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733" name="Google Shape;733;p9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4"/>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739" name="Google Shape;739;p94"/>
          <p:cNvSpPr txBox="1"/>
          <p:nvPr>
            <p:ph idx="1" type="body"/>
          </p:nvPr>
        </p:nvSpPr>
        <p:spPr>
          <a:xfrm>
            <a:off x="628650" y="10174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Login to Galaxy/Wynton</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cutadapt to trim adapters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FASTQC - is the adapter content gone?</a:t>
            </a:r>
            <a:endParaRPr sz="2400">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745" name="Google Shape;745;p95"/>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746" name="Google Shape;746;p95"/>
          <p:cNvSpPr/>
          <p:nvPr/>
        </p:nvSpPr>
        <p:spPr>
          <a:xfrm flipH="1">
            <a:off x="2835875" y="1034150"/>
            <a:ext cx="207300" cy="12270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5"/>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748" name="Google Shape;748;p95"/>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749" name="Google Shape;749;p95"/>
          <p:cNvSpPr/>
          <p:nvPr/>
        </p:nvSpPr>
        <p:spPr>
          <a:xfrm>
            <a:off x="5445750" y="2030150"/>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750" name="Google Shape;750;p9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751" name="Google Shape;751;p9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752" name="Google Shape;752;p95"/>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753" name="Google Shape;753;p95"/>
          <p:cNvSpPr/>
          <p:nvPr/>
        </p:nvSpPr>
        <p:spPr>
          <a:xfrm>
            <a:off x="5445750" y="2681575"/>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754" name="Google Shape;754;p95"/>
          <p:cNvSpPr/>
          <p:nvPr/>
        </p:nvSpPr>
        <p:spPr>
          <a:xfrm>
            <a:off x="5445750" y="3283875"/>
            <a:ext cx="1727700" cy="493800"/>
          </a:xfrm>
          <a:prstGeom prst="roundRect">
            <a:avLst>
              <a:gd fmla="val 16667" name="adj"/>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755" name="Google Shape;755;p95"/>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756" name="Google Shape;756;p95"/>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757" name="Google Shape;757;p9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758" name="Google Shape;758;p95"/>
          <p:cNvSpPr/>
          <p:nvPr/>
        </p:nvSpPr>
        <p:spPr>
          <a:xfrm flipH="1">
            <a:off x="2879475" y="2876600"/>
            <a:ext cx="207300" cy="14280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95"/>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760" name="Google Shape;760;p95"/>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761" name="Google Shape;761;p95"/>
          <p:cNvPicPr preferRelativeResize="0"/>
          <p:nvPr/>
        </p:nvPicPr>
        <p:blipFill rotWithShape="1">
          <a:blip r:embed="rId4">
            <a:alphaModFix/>
          </a:blip>
          <a:srcRect b="0" l="0" r="0" t="0"/>
          <a:stretch/>
        </p:blipFill>
        <p:spPr>
          <a:xfrm>
            <a:off x="6991150" y="919588"/>
            <a:ext cx="2011680" cy="813418"/>
          </a:xfrm>
          <a:prstGeom prst="rect">
            <a:avLst/>
          </a:prstGeom>
          <a:noFill/>
          <a:ln>
            <a:noFill/>
          </a:ln>
        </p:spPr>
      </p:pic>
      <p:pic>
        <p:nvPicPr>
          <p:cNvPr id="762" name="Google Shape;762;p95"/>
          <p:cNvPicPr preferRelativeResize="0"/>
          <p:nvPr/>
        </p:nvPicPr>
        <p:blipFill rotWithShape="1">
          <a:blip r:embed="rId5">
            <a:alphaModFix/>
          </a:blip>
          <a:srcRect b="0" l="0" r="0" t="0"/>
          <a:stretch/>
        </p:blipFill>
        <p:spPr>
          <a:xfrm>
            <a:off x="6991149" y="181700"/>
            <a:ext cx="2011680" cy="594758"/>
          </a:xfrm>
          <a:prstGeom prst="rect">
            <a:avLst/>
          </a:prstGeom>
          <a:noFill/>
          <a:ln>
            <a:noFill/>
          </a:ln>
        </p:spPr>
      </p:pic>
      <p:pic>
        <p:nvPicPr>
          <p:cNvPr id="763" name="Google Shape;763;p95"/>
          <p:cNvPicPr preferRelativeResize="0"/>
          <p:nvPr/>
        </p:nvPicPr>
        <p:blipFill>
          <a:blip r:embed="rId3">
            <a:alphaModFix/>
          </a:blip>
          <a:stretch>
            <a:fillRect/>
          </a:stretch>
        </p:blipFill>
        <p:spPr>
          <a:xfrm>
            <a:off x="3043175" y="1668113"/>
            <a:ext cx="615600" cy="615600"/>
          </a:xfrm>
          <a:prstGeom prst="rect">
            <a:avLst/>
          </a:prstGeom>
          <a:noFill/>
          <a:ln>
            <a:noFill/>
          </a:ln>
        </p:spPr>
      </p:pic>
      <p:pic>
        <p:nvPicPr>
          <p:cNvPr id="764" name="Google Shape;764;p95"/>
          <p:cNvPicPr preferRelativeResize="0"/>
          <p:nvPr/>
        </p:nvPicPr>
        <p:blipFill>
          <a:blip r:embed="rId3">
            <a:alphaModFix/>
          </a:blip>
          <a:stretch>
            <a:fillRect/>
          </a:stretch>
        </p:blipFill>
        <p:spPr>
          <a:xfrm>
            <a:off x="5189525" y="1702538"/>
            <a:ext cx="615600" cy="615600"/>
          </a:xfrm>
          <a:prstGeom prst="rect">
            <a:avLst/>
          </a:prstGeom>
          <a:noFill/>
          <a:ln>
            <a:noFill/>
          </a:ln>
        </p:spPr>
      </p:pic>
      <p:pic>
        <p:nvPicPr>
          <p:cNvPr id="765" name="Google Shape;765;p95"/>
          <p:cNvPicPr preferRelativeResize="0"/>
          <p:nvPr/>
        </p:nvPicPr>
        <p:blipFill>
          <a:blip r:embed="rId3">
            <a:alphaModFix/>
          </a:blip>
          <a:stretch>
            <a:fillRect/>
          </a:stretch>
        </p:blipFill>
        <p:spPr>
          <a:xfrm>
            <a:off x="3093300" y="2260988"/>
            <a:ext cx="615600" cy="615600"/>
          </a:xfrm>
          <a:prstGeom prst="rect">
            <a:avLst/>
          </a:prstGeom>
          <a:noFill/>
          <a:ln>
            <a:noFill/>
          </a:ln>
        </p:spPr>
      </p:pic>
      <p:pic>
        <p:nvPicPr>
          <p:cNvPr id="766" name="Google Shape;766;p95"/>
          <p:cNvPicPr preferRelativeResize="0"/>
          <p:nvPr/>
        </p:nvPicPr>
        <p:blipFill>
          <a:blip r:embed="rId3">
            <a:alphaModFix/>
          </a:blip>
          <a:stretch>
            <a:fillRect/>
          </a:stretch>
        </p:blipFill>
        <p:spPr>
          <a:xfrm>
            <a:off x="5189525" y="2318138"/>
            <a:ext cx="615600" cy="61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txBox="1"/>
          <p:nvPr/>
        </p:nvSpPr>
        <p:spPr>
          <a:xfrm>
            <a:off x="515800" y="3051725"/>
            <a:ext cx="66624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1</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Galaxy, UCSF Wynton and FASTQC</a:t>
            </a:r>
            <a:endParaRPr b="1" sz="23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a:t>
            </a:r>
            <a:endParaRPr/>
          </a:p>
        </p:txBody>
      </p:sp>
      <p:sp>
        <p:nvSpPr>
          <p:cNvPr id="772" name="Google Shape;772;p96"/>
          <p:cNvSpPr txBox="1"/>
          <p:nvPr>
            <p:ph idx="1" type="body"/>
          </p:nvPr>
        </p:nvSpPr>
        <p:spPr>
          <a:xfrm>
            <a:off x="670600" y="1061876"/>
            <a:ext cx="7886700" cy="380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Aligning reads to regions of reference DNA</a:t>
            </a:r>
            <a:r>
              <a:rPr lang="en"/>
              <a:t>.</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Assumption: After cleaning, reads from real sample only.</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Strategies for assembly:</a:t>
            </a:r>
            <a:endParaRPr/>
          </a:p>
          <a:p>
            <a:pPr indent="-317500" lvl="1" marL="914400" rtl="0" algn="l">
              <a:spcBef>
                <a:spcPts val="0"/>
              </a:spcBef>
              <a:spcAft>
                <a:spcPts val="0"/>
              </a:spcAft>
              <a:buSzPts val="1400"/>
              <a:buChar char="○"/>
            </a:pPr>
            <a:r>
              <a:rPr lang="en"/>
              <a:t>Reference genome </a:t>
            </a:r>
            <a:endParaRPr/>
          </a:p>
          <a:p>
            <a:pPr indent="-317500" lvl="1" marL="914400" rtl="0" algn="l">
              <a:spcBef>
                <a:spcPts val="0"/>
              </a:spcBef>
              <a:spcAft>
                <a:spcPts val="0"/>
              </a:spcAft>
              <a:buSzPts val="1400"/>
              <a:buChar char="○"/>
            </a:pPr>
            <a:r>
              <a:rPr lang="en"/>
              <a:t>De novo assembly</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sp>
        <p:nvSpPr>
          <p:cNvPr id="773" name="Google Shape;773;p96"/>
          <p:cNvSpPr txBox="1"/>
          <p:nvPr/>
        </p:nvSpPr>
        <p:spPr>
          <a:xfrm>
            <a:off x="2831425" y="3677900"/>
            <a:ext cx="6180000" cy="90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latin typeface="Helvetica Neue"/>
                <a:ea typeface="Helvetica Neue"/>
                <a:cs typeface="Helvetica Neue"/>
                <a:sym typeface="Helvetica Neue"/>
              </a:rPr>
              <a:t>Tools: </a:t>
            </a:r>
            <a:r>
              <a:rPr b="1" lang="en" sz="2600" u="sng">
                <a:solidFill>
                  <a:schemeClr val="accent2"/>
                </a:solidFill>
                <a:latin typeface="Helvetica Neue"/>
                <a:ea typeface="Helvetica Neue"/>
                <a:cs typeface="Helvetica Neue"/>
                <a:sym typeface="Helvetica Neue"/>
              </a:rPr>
              <a:t>STAR</a:t>
            </a:r>
            <a:r>
              <a:rPr b="1" lang="en" sz="2600">
                <a:solidFill>
                  <a:schemeClr val="accent2"/>
                </a:solidFill>
                <a:latin typeface="Helvetica Neue"/>
                <a:ea typeface="Helvetica Neue"/>
                <a:cs typeface="Helvetica Neue"/>
                <a:sym typeface="Helvetica Neue"/>
              </a:rPr>
              <a:t>, HISAT2, TopHat2</a:t>
            </a:r>
            <a:r>
              <a:rPr b="1" lang="en" sz="2600">
                <a:solidFill>
                  <a:schemeClr val="accent2"/>
                </a:solidFill>
                <a:latin typeface="Helvetica Neue"/>
                <a:ea typeface="Helvetica Neue"/>
                <a:cs typeface="Helvetica Neue"/>
                <a:sym typeface="Helvetica Neue"/>
              </a:rPr>
              <a:t>, bowtie2, salmon, kallisto</a:t>
            </a:r>
            <a:endParaRPr b="1" sz="2600">
              <a:solidFill>
                <a:schemeClr val="accent2"/>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7"/>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779" name="Google Shape;779;p97"/>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780" name="Google Shape;780;p97"/>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8"/>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786" name="Google Shape;786;p98"/>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787" name="Google Shape;787;p98"/>
          <p:cNvPicPr preferRelativeResize="0"/>
          <p:nvPr/>
        </p:nvPicPr>
        <p:blipFill>
          <a:blip r:embed="rId3">
            <a:alphaModFix/>
          </a:blip>
          <a:stretch>
            <a:fillRect/>
          </a:stretch>
        </p:blipFill>
        <p:spPr>
          <a:xfrm>
            <a:off x="6291000" y="2998275"/>
            <a:ext cx="2602875" cy="18428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9"/>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pic>
        <p:nvPicPr>
          <p:cNvPr id="793" name="Google Shape;793;p99"/>
          <p:cNvPicPr preferRelativeResize="0"/>
          <p:nvPr/>
        </p:nvPicPr>
        <p:blipFill>
          <a:blip r:embed="rId3">
            <a:alphaModFix/>
          </a:blip>
          <a:stretch>
            <a:fillRect/>
          </a:stretch>
        </p:blipFill>
        <p:spPr>
          <a:xfrm>
            <a:off x="278900" y="1336600"/>
            <a:ext cx="3886201" cy="2957085"/>
          </a:xfrm>
          <a:prstGeom prst="rect">
            <a:avLst/>
          </a:prstGeom>
          <a:noFill/>
          <a:ln>
            <a:noFill/>
          </a:ln>
        </p:spPr>
      </p:pic>
      <p:sp>
        <p:nvSpPr>
          <p:cNvPr id="794" name="Google Shape;794;p99"/>
          <p:cNvSpPr txBox="1"/>
          <p:nvPr/>
        </p:nvSpPr>
        <p:spPr>
          <a:xfrm>
            <a:off x="0" y="4743300"/>
            <a:ext cx="627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a:t>
            </a:r>
            <a:r>
              <a:rPr lang="en" sz="1200">
                <a:solidFill>
                  <a:srgbClr val="666666"/>
                </a:solidFill>
              </a:rPr>
              <a:t>: STAR's seed search (Figure 1 from Dobin et al. 2013)</a:t>
            </a:r>
            <a:endParaRPr sz="1200">
              <a:solidFill>
                <a:srgbClr val="666666"/>
              </a:solidFill>
            </a:endParaRPr>
          </a:p>
        </p:txBody>
      </p:sp>
      <p:sp>
        <p:nvSpPr>
          <p:cNvPr id="795" name="Google Shape;795;p99"/>
          <p:cNvSpPr txBox="1"/>
          <p:nvPr/>
        </p:nvSpPr>
        <p:spPr>
          <a:xfrm>
            <a:off x="195075" y="6063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a:t>
            </a:r>
            <a:r>
              <a:rPr lang="en" sz="2000"/>
              <a:t>Seed search</a:t>
            </a:r>
            <a:endParaRPr sz="2000"/>
          </a:p>
        </p:txBody>
      </p:sp>
      <p:sp>
        <p:nvSpPr>
          <p:cNvPr id="796" name="Google Shape;796;p99"/>
          <p:cNvSpPr txBox="1"/>
          <p:nvPr/>
        </p:nvSpPr>
        <p:spPr>
          <a:xfrm>
            <a:off x="4904850"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a:t>
            </a:r>
            <a:r>
              <a:rPr lang="en" sz="2000"/>
              <a:t>titching and scoring</a:t>
            </a:r>
            <a:endParaRPr sz="2000"/>
          </a:p>
        </p:txBody>
      </p:sp>
      <p:pic>
        <p:nvPicPr>
          <p:cNvPr id="797" name="Google Shape;797;p99"/>
          <p:cNvPicPr preferRelativeResize="0"/>
          <p:nvPr/>
        </p:nvPicPr>
        <p:blipFill>
          <a:blip r:embed="rId4">
            <a:alphaModFix/>
          </a:blip>
          <a:stretch>
            <a:fillRect/>
          </a:stretch>
        </p:blipFill>
        <p:spPr>
          <a:xfrm>
            <a:off x="4904846" y="1260400"/>
            <a:ext cx="4123945" cy="2755260"/>
          </a:xfrm>
          <a:prstGeom prst="rect">
            <a:avLst/>
          </a:prstGeom>
          <a:noFill/>
          <a:ln>
            <a:noFill/>
          </a:ln>
        </p:spPr>
      </p:pic>
      <p:sp>
        <p:nvSpPr>
          <p:cNvPr id="798" name="Google Shape;798;p99"/>
          <p:cNvSpPr txBox="1"/>
          <p:nvPr/>
        </p:nvSpPr>
        <p:spPr>
          <a:xfrm>
            <a:off x="5196750" y="4635600"/>
            <a:ext cx="388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0"/>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804" name="Google Shape;804;p100"/>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.dna.primary.assembly</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PRI (primary). Strongly recommended for mouse and human.</a:t>
            </a:r>
            <a:endParaRPr sz="1800">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on Galaxy/Wynton</a:t>
            </a:r>
            <a:endParaRPr/>
          </a:p>
        </p:txBody>
      </p:sp>
      <p:sp>
        <p:nvSpPr>
          <p:cNvPr id="810" name="Google Shape;810;p101"/>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Login to Galaxy/Wynton</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2"/>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Break (10 min)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p:txBody>
      </p:sp>
      <p:sp>
        <p:nvSpPr>
          <p:cNvPr id="816" name="Google Shape;816;p102"/>
          <p:cNvSpPr txBox="1"/>
          <p:nvPr/>
        </p:nvSpPr>
        <p:spPr>
          <a:xfrm>
            <a:off x="628650" y="3158200"/>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a:t>
            </a:r>
            <a:r>
              <a:rPr lang="en"/>
              <a:t> STAR output </a:t>
            </a:r>
            <a:endParaRPr/>
          </a:p>
        </p:txBody>
      </p:sp>
      <p:sp>
        <p:nvSpPr>
          <p:cNvPr id="822" name="Google Shape;822;p10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4"/>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828" name="Google Shape;828;p104"/>
          <p:cNvSpPr txBox="1"/>
          <p:nvPr>
            <p:ph idx="1" type="body"/>
          </p:nvPr>
        </p:nvSpPr>
        <p:spPr>
          <a:xfrm>
            <a:off x="628650" y="944500"/>
            <a:ext cx="8459700" cy="3688200"/>
          </a:xfrm>
          <a:prstGeom prst="rect">
            <a:avLst/>
          </a:prstGeom>
        </p:spPr>
        <p:txBody>
          <a:bodyPr anchorCtr="0" anchor="t" bIns="0" lIns="0" spcFirstLastPara="1" rIns="0" wrap="square" tIns="0">
            <a:normAutofit fontScale="92500" lnSpcReduction="1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Binary Alignment/Map (BAM) extension used for compressed SAM files.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5"/>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834" name="Google Shape;834;p105"/>
          <p:cNvPicPr preferRelativeResize="0"/>
          <p:nvPr/>
        </p:nvPicPr>
        <p:blipFill>
          <a:blip r:embed="rId3">
            <a:alphaModFix/>
          </a:blip>
          <a:stretch>
            <a:fillRect/>
          </a:stretch>
        </p:blipFill>
        <p:spPr>
          <a:xfrm>
            <a:off x="152400" y="736800"/>
            <a:ext cx="8839199" cy="2061621"/>
          </a:xfrm>
          <a:prstGeom prst="rect">
            <a:avLst/>
          </a:prstGeom>
          <a:noFill/>
          <a:ln>
            <a:noFill/>
          </a:ln>
        </p:spPr>
      </p:pic>
      <p:pic>
        <p:nvPicPr>
          <p:cNvPr id="835" name="Google Shape;835;p105"/>
          <p:cNvPicPr preferRelativeResize="0"/>
          <p:nvPr/>
        </p:nvPicPr>
        <p:blipFill>
          <a:blip r:embed="rId4">
            <a:alphaModFix/>
          </a:blip>
          <a:stretch>
            <a:fillRect/>
          </a:stretch>
        </p:blipFill>
        <p:spPr>
          <a:xfrm>
            <a:off x="240200" y="2677973"/>
            <a:ext cx="7545500" cy="2465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4"/>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Motivation</a:t>
            </a:r>
            <a:endParaRPr/>
          </a:p>
        </p:txBody>
      </p:sp>
      <p:sp>
        <p:nvSpPr>
          <p:cNvPr id="151" name="Google Shape;151;p34"/>
          <p:cNvSpPr txBox="1"/>
          <p:nvPr/>
        </p:nvSpPr>
        <p:spPr>
          <a:xfrm>
            <a:off x="-18025" y="644200"/>
            <a:ext cx="9040500" cy="11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p>
          <a:p>
            <a:pPr indent="0" lvl="0" marL="0" rtl="0" algn="ctr">
              <a:lnSpc>
                <a:spcPct val="115000"/>
              </a:lnSpc>
              <a:spcBef>
                <a:spcPts val="0"/>
              </a:spcBef>
              <a:spcAft>
                <a:spcPts val="0"/>
              </a:spcAft>
              <a:buNone/>
            </a:pPr>
            <a:r>
              <a:rPr lang="en" sz="2000"/>
              <a:t>High throughput gene expression profiling via RNA-seq has been a major driver of biological insight into the transcriptome of a cell in the last decade.</a:t>
            </a:r>
            <a:endParaRPr sz="2000"/>
          </a:p>
        </p:txBody>
      </p:sp>
      <p:sp>
        <p:nvSpPr>
          <p:cNvPr id="152" name="Google Shape;152;p34"/>
          <p:cNvSpPr txBox="1"/>
          <p:nvPr/>
        </p:nvSpPr>
        <p:spPr>
          <a:xfrm>
            <a:off x="-18025" y="2426400"/>
            <a:ext cx="9040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1155CC"/>
                </a:solidFill>
                <a:highlight>
                  <a:schemeClr val="lt1"/>
                </a:highlight>
              </a:rPr>
              <a:t>To understand diseases and the complexity of the transcriptome</a:t>
            </a:r>
            <a:endParaRPr b="1" sz="2500">
              <a:solidFill>
                <a:srgbClr val="1155CC"/>
              </a:solidFill>
              <a:highlight>
                <a:schemeClr val="lt1"/>
              </a:highlight>
            </a:endParaRPr>
          </a:p>
          <a:p>
            <a:pPr indent="0" lvl="0" marL="0" rtl="0" algn="l">
              <a:spcBef>
                <a:spcPts val="0"/>
              </a:spcBef>
              <a:spcAft>
                <a:spcPts val="0"/>
              </a:spcAft>
              <a:buNone/>
            </a:pPr>
            <a:r>
              <a:t/>
            </a:r>
            <a:endParaRPr b="1" sz="2400">
              <a:solidFill>
                <a:srgbClr val="1155CC"/>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Find differentially expressed genes between two conditions (e.g. up and down-regulated genes in treated vs control mice or tumor vs healthy) </a:t>
            </a:r>
            <a:endParaRPr sz="2000">
              <a:solidFill>
                <a:schemeClr val="dk1"/>
              </a:solidFill>
              <a:highlight>
                <a:schemeClr val="lt1"/>
              </a:highlight>
            </a:endParaRPr>
          </a:p>
          <a:p>
            <a:pPr indent="0" lvl="0" marL="457200" rtl="0" algn="l">
              <a:spcBef>
                <a:spcPts val="0"/>
              </a:spcBef>
              <a:spcAft>
                <a:spcPts val="0"/>
              </a:spcAft>
              <a:buNone/>
            </a:pPr>
            <a:r>
              <a:t/>
            </a:r>
            <a:endParaRPr sz="2000">
              <a:solidFill>
                <a:schemeClr val="dk1"/>
              </a:solidFill>
              <a:highlight>
                <a:schemeClr val="lt1"/>
              </a:highlight>
            </a:endParaRPr>
          </a:p>
          <a:p>
            <a:pPr indent="-355600" lvl="0" marL="457200" rtl="0" algn="l">
              <a:spcBef>
                <a:spcPts val="0"/>
              </a:spcBef>
              <a:spcAft>
                <a:spcPts val="0"/>
              </a:spcAft>
              <a:buClr>
                <a:schemeClr val="dk1"/>
              </a:buClr>
              <a:buSzPts val="2000"/>
              <a:buChar char="●"/>
            </a:pPr>
            <a:r>
              <a:rPr lang="en" sz="2000">
                <a:solidFill>
                  <a:schemeClr val="dk1"/>
                </a:solidFill>
                <a:highlight>
                  <a:schemeClr val="lt1"/>
                </a:highlight>
              </a:rPr>
              <a:t>Discover and annotate new transcripts, splice variants, ncRNA</a:t>
            </a:r>
            <a:endParaRPr sz="2000">
              <a:solidFill>
                <a:schemeClr val="dk1"/>
              </a:solidFill>
              <a:highlight>
                <a:schemeClr val="lt1"/>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6"/>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841" name="Google Shape;841;p106"/>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7"/>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on Galaxy/Wynton</a:t>
            </a:r>
            <a:endParaRPr/>
          </a:p>
        </p:txBody>
      </p:sp>
      <p:sp>
        <p:nvSpPr>
          <p:cNvPr id="847" name="Google Shape;847;p107"/>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a:t>
            </a:r>
            <a:r>
              <a:rPr lang="en" sz="2400">
                <a:latin typeface="Arial"/>
                <a:ea typeface="Arial"/>
                <a:cs typeface="Arial"/>
                <a:sym typeface="Arial"/>
              </a:rPr>
              <a:t>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8"/>
          <p:cNvSpPr txBox="1"/>
          <p:nvPr>
            <p:ph idx="1" type="body"/>
          </p:nvPr>
        </p:nvSpPr>
        <p:spPr>
          <a:xfrm>
            <a:off x="628650" y="1407362"/>
            <a:ext cx="7886700" cy="29511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a:t>
            </a:r>
            <a:r>
              <a:rPr lang="en" sz="2200"/>
              <a:t>STAR, HISAT2, TopHat2, bowtie2, salmon, kallisto</a:t>
            </a:r>
            <a:r>
              <a:rPr lang="en" sz="2200"/>
              <a:t>,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p:txBody>
      </p:sp>
      <p:sp>
        <p:nvSpPr>
          <p:cNvPr id="854" name="Google Shape;854;p108"/>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9"/>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860" name="Google Shape;860;p10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61" name="Google Shape;861;p109"/>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67" name="Google Shape;867;p110"/>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868" name="Google Shape;868;p110"/>
          <p:cNvSpPr/>
          <p:nvPr/>
        </p:nvSpPr>
        <p:spPr>
          <a:xfrm flipH="1">
            <a:off x="2835875" y="1034150"/>
            <a:ext cx="207300" cy="12486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0"/>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70" name="Google Shape;870;p110"/>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71" name="Google Shape;871;p110"/>
          <p:cNvSpPr/>
          <p:nvPr/>
        </p:nvSpPr>
        <p:spPr>
          <a:xfrm>
            <a:off x="5445750" y="2030150"/>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72" name="Google Shape;872;p110"/>
          <p:cNvSpPr/>
          <p:nvPr/>
        </p:nvSpPr>
        <p:spPr>
          <a:xfrm>
            <a:off x="3316325" y="3283863"/>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73" name="Google Shape;873;p110"/>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74" name="Google Shape;874;p110"/>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75" name="Google Shape;875;p110"/>
          <p:cNvSpPr/>
          <p:nvPr/>
        </p:nvSpPr>
        <p:spPr>
          <a:xfrm>
            <a:off x="5445750" y="2681575"/>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76" name="Google Shape;876;p110"/>
          <p:cNvSpPr/>
          <p:nvPr/>
        </p:nvSpPr>
        <p:spPr>
          <a:xfrm>
            <a:off x="5445750" y="3283875"/>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77" name="Google Shape;877;p110"/>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878" name="Google Shape;878;p110"/>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79" name="Google Shape;879;p110"/>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80" name="Google Shape;880;p110"/>
          <p:cNvSpPr/>
          <p:nvPr/>
        </p:nvSpPr>
        <p:spPr>
          <a:xfrm flipH="1">
            <a:off x="2879475" y="2788325"/>
            <a:ext cx="207300" cy="1516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110"/>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882" name="Google Shape;882;p110"/>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883" name="Google Shape;883;p110"/>
          <p:cNvPicPr preferRelativeResize="0"/>
          <p:nvPr/>
        </p:nvPicPr>
        <p:blipFill>
          <a:blip r:embed="rId3">
            <a:alphaModFix/>
          </a:blip>
          <a:stretch>
            <a:fillRect/>
          </a:stretch>
        </p:blipFill>
        <p:spPr>
          <a:xfrm>
            <a:off x="3043175" y="1668113"/>
            <a:ext cx="615600" cy="615600"/>
          </a:xfrm>
          <a:prstGeom prst="rect">
            <a:avLst/>
          </a:prstGeom>
          <a:noFill/>
          <a:ln>
            <a:noFill/>
          </a:ln>
        </p:spPr>
      </p:pic>
      <p:pic>
        <p:nvPicPr>
          <p:cNvPr id="884" name="Google Shape;884;p110"/>
          <p:cNvPicPr preferRelativeResize="0"/>
          <p:nvPr/>
        </p:nvPicPr>
        <p:blipFill>
          <a:blip r:embed="rId3">
            <a:alphaModFix/>
          </a:blip>
          <a:stretch>
            <a:fillRect/>
          </a:stretch>
        </p:blipFill>
        <p:spPr>
          <a:xfrm>
            <a:off x="3043175" y="2282675"/>
            <a:ext cx="615600" cy="615600"/>
          </a:xfrm>
          <a:prstGeom prst="rect">
            <a:avLst/>
          </a:prstGeom>
          <a:noFill/>
          <a:ln>
            <a:noFill/>
          </a:ln>
        </p:spPr>
      </p:pic>
      <p:pic>
        <p:nvPicPr>
          <p:cNvPr id="885" name="Google Shape;885;p110"/>
          <p:cNvPicPr preferRelativeResize="0"/>
          <p:nvPr/>
        </p:nvPicPr>
        <p:blipFill>
          <a:blip r:embed="rId3">
            <a:alphaModFix/>
          </a:blip>
          <a:stretch>
            <a:fillRect/>
          </a:stretch>
        </p:blipFill>
        <p:spPr>
          <a:xfrm>
            <a:off x="5233350" y="1668113"/>
            <a:ext cx="615600" cy="615600"/>
          </a:xfrm>
          <a:prstGeom prst="rect">
            <a:avLst/>
          </a:prstGeom>
          <a:noFill/>
          <a:ln>
            <a:noFill/>
          </a:ln>
        </p:spPr>
      </p:pic>
      <p:pic>
        <p:nvPicPr>
          <p:cNvPr id="886" name="Google Shape;886;p110"/>
          <p:cNvPicPr preferRelativeResize="0"/>
          <p:nvPr/>
        </p:nvPicPr>
        <p:blipFill>
          <a:blip r:embed="rId3">
            <a:alphaModFix/>
          </a:blip>
          <a:stretch>
            <a:fillRect/>
          </a:stretch>
        </p:blipFill>
        <p:spPr>
          <a:xfrm>
            <a:off x="5233350" y="2282675"/>
            <a:ext cx="615600" cy="615600"/>
          </a:xfrm>
          <a:prstGeom prst="rect">
            <a:avLst/>
          </a:prstGeom>
          <a:noFill/>
          <a:ln>
            <a:noFill/>
          </a:ln>
        </p:spPr>
      </p:pic>
      <p:pic>
        <p:nvPicPr>
          <p:cNvPr id="887" name="Google Shape;887;p110"/>
          <p:cNvPicPr preferRelativeResize="0"/>
          <p:nvPr/>
        </p:nvPicPr>
        <p:blipFill>
          <a:blip r:embed="rId3">
            <a:alphaModFix/>
          </a:blip>
          <a:stretch>
            <a:fillRect/>
          </a:stretch>
        </p:blipFill>
        <p:spPr>
          <a:xfrm>
            <a:off x="3075450" y="2897263"/>
            <a:ext cx="615600" cy="615600"/>
          </a:xfrm>
          <a:prstGeom prst="rect">
            <a:avLst/>
          </a:prstGeom>
          <a:noFill/>
          <a:ln>
            <a:noFill/>
          </a:ln>
        </p:spPr>
      </p:pic>
      <p:pic>
        <p:nvPicPr>
          <p:cNvPr id="888" name="Google Shape;888;p110"/>
          <p:cNvPicPr preferRelativeResize="0"/>
          <p:nvPr/>
        </p:nvPicPr>
        <p:blipFill>
          <a:blip r:embed="rId3">
            <a:alphaModFix/>
          </a:blip>
          <a:stretch>
            <a:fillRect/>
          </a:stretch>
        </p:blipFill>
        <p:spPr>
          <a:xfrm>
            <a:off x="5233350" y="2855813"/>
            <a:ext cx="615600" cy="615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894" name="Google Shape;894;p11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a:t>
            </a:r>
            <a:r>
              <a:rPr lang="en"/>
              <a:t>?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900" name="Google Shape;900;p11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All of the above</a:t>
            </a:r>
            <a:endParaRPr b="1">
              <a:solidFill>
                <a:schemeClr val="accent6"/>
              </a:solidFill>
            </a:endParaRPr>
          </a:p>
        </p:txBody>
      </p:sp>
      <p:pic>
        <p:nvPicPr>
          <p:cNvPr id="901" name="Google Shape;901;p112"/>
          <p:cNvPicPr preferRelativeResize="0"/>
          <p:nvPr/>
        </p:nvPicPr>
        <p:blipFill>
          <a:blip r:embed="rId3">
            <a:alphaModFix/>
          </a:blip>
          <a:stretch>
            <a:fillRect/>
          </a:stretch>
        </p:blipFill>
        <p:spPr>
          <a:xfrm>
            <a:off x="2485375" y="2998425"/>
            <a:ext cx="6564777" cy="2145076"/>
          </a:xfrm>
          <a:prstGeom prst="rect">
            <a:avLst/>
          </a:prstGeom>
          <a:noFill/>
          <a:ln>
            <a:noFill/>
          </a:ln>
        </p:spPr>
      </p:pic>
      <p:sp>
        <p:nvSpPr>
          <p:cNvPr id="902" name="Google Shape;902;p112"/>
          <p:cNvSpPr/>
          <p:nvPr/>
        </p:nvSpPr>
        <p:spPr>
          <a:xfrm>
            <a:off x="2107875" y="47337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2"/>
          <p:cNvSpPr/>
          <p:nvPr/>
        </p:nvSpPr>
        <p:spPr>
          <a:xfrm>
            <a:off x="2192475" y="37686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2"/>
          <p:cNvSpPr/>
          <p:nvPr/>
        </p:nvSpPr>
        <p:spPr>
          <a:xfrm>
            <a:off x="2192475" y="39060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3"/>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910" name="Google Shape;910;p113"/>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368300" lvl="0" marL="457200" rtl="0" algn="l">
              <a:spcBef>
                <a:spcPts val="1000"/>
              </a:spcBef>
              <a:spcAft>
                <a:spcPts val="0"/>
              </a:spcAft>
              <a:buClr>
                <a:srgbClr val="002B42"/>
              </a:buClr>
              <a:buSzPts val="2200"/>
              <a:buFont typeface="Arial"/>
              <a:buChar char="●"/>
            </a:pPr>
            <a:r>
              <a:rPr lang="en" sz="2200">
                <a:solidFill>
                  <a:srgbClr val="002B42"/>
                </a:solidFill>
                <a:latin typeface="Arial"/>
                <a:ea typeface="Arial"/>
                <a:cs typeface="Arial"/>
                <a:sym typeface="Arial"/>
              </a:rPr>
              <a:t>Need annotation information</a:t>
            </a:r>
            <a:endParaRPr sz="2200">
              <a:solidFill>
                <a:srgbClr val="002B42"/>
              </a:solidFill>
              <a:latin typeface="Arial"/>
              <a:ea typeface="Arial"/>
              <a:cs typeface="Arial"/>
              <a:sym typeface="Arial"/>
            </a:endParaRPr>
          </a:p>
          <a:p>
            <a:pPr indent="0" lvl="0" marL="457200" rtl="0" algn="l">
              <a:spcBef>
                <a:spcPts val="1000"/>
              </a:spcBef>
              <a:spcAft>
                <a:spcPts val="0"/>
              </a:spcAft>
              <a:buNone/>
            </a:pPr>
            <a:r>
              <a:t/>
            </a:r>
            <a:endParaRPr sz="2200">
              <a:latin typeface="Arial"/>
              <a:ea typeface="Arial"/>
              <a:cs typeface="Arial"/>
              <a:sym typeface="Arial"/>
            </a:endParaRPr>
          </a:p>
          <a:p>
            <a:pPr indent="-368300" lvl="0" marL="457200" rtl="0" algn="l">
              <a:spcBef>
                <a:spcPts val="1000"/>
              </a:spcBef>
              <a:spcAft>
                <a:spcPts val="0"/>
              </a:spcAft>
              <a:buClr>
                <a:srgbClr val="002B42"/>
              </a:buClr>
              <a:buSzPts val="2200"/>
              <a:buFont typeface="Arial"/>
              <a:buChar char="●"/>
            </a:pPr>
            <a:r>
              <a:rPr lang="en" sz="2200">
                <a:solidFill>
                  <a:srgbClr val="002B42"/>
                </a:solidFill>
                <a:latin typeface="Arial"/>
                <a:ea typeface="Arial"/>
                <a:cs typeface="Arial"/>
                <a:sym typeface="Arial"/>
              </a:rPr>
              <a:t>Need alignment information</a:t>
            </a:r>
            <a:endParaRPr sz="2200">
              <a:solidFill>
                <a:srgbClr val="002B42"/>
              </a:solidFill>
              <a:latin typeface="Arial"/>
              <a:ea typeface="Arial"/>
              <a:cs typeface="Arial"/>
              <a:sym typeface="Arial"/>
            </a:endParaRPr>
          </a:p>
          <a:p>
            <a:pPr indent="0" lvl="0" marL="457200" rtl="0" algn="l">
              <a:spcBef>
                <a:spcPts val="1000"/>
              </a:spcBef>
              <a:spcAft>
                <a:spcPts val="0"/>
              </a:spcAft>
              <a:buNone/>
            </a:pPr>
            <a:r>
              <a:t/>
            </a:r>
            <a:endParaRPr sz="2200">
              <a:latin typeface="Arial"/>
              <a:ea typeface="Arial"/>
              <a:cs typeface="Arial"/>
              <a:sym typeface="Arial"/>
            </a:endParaRPr>
          </a:p>
          <a:p>
            <a:pPr indent="-368300" lvl="0" marL="457200" rtl="0" algn="l">
              <a:spcBef>
                <a:spcPts val="1000"/>
              </a:spcBef>
              <a:spcAft>
                <a:spcPts val="0"/>
              </a:spcAft>
              <a:buSzPts val="2200"/>
              <a:buFont typeface="Arial"/>
              <a:buChar char="●"/>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911" name="Google Shape;911;p113"/>
          <p:cNvPicPr preferRelativeResize="0"/>
          <p:nvPr/>
        </p:nvPicPr>
        <p:blipFill>
          <a:blip r:embed="rId4">
            <a:alphaModFix/>
          </a:blip>
          <a:stretch>
            <a:fillRect/>
          </a:stretch>
        </p:blipFill>
        <p:spPr>
          <a:xfrm>
            <a:off x="5626050" y="785375"/>
            <a:ext cx="3313975" cy="4187325"/>
          </a:xfrm>
          <a:prstGeom prst="rect">
            <a:avLst/>
          </a:prstGeom>
          <a:noFill/>
          <a:ln>
            <a:noFill/>
          </a:ln>
        </p:spPr>
      </p:pic>
      <p:pic>
        <p:nvPicPr>
          <p:cNvPr id="912" name="Google Shape;912;p113"/>
          <p:cNvPicPr preferRelativeResize="0"/>
          <p:nvPr/>
        </p:nvPicPr>
        <p:blipFill>
          <a:blip r:embed="rId5">
            <a:alphaModFix/>
          </a:blip>
          <a:stretch>
            <a:fillRect/>
          </a:stretch>
        </p:blipFill>
        <p:spPr>
          <a:xfrm>
            <a:off x="114300" y="3389202"/>
            <a:ext cx="5362826" cy="13429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4"/>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918" name="Google Shape;918;p114"/>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919" name="Google Shape;919;p114"/>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920" name="Google Shape;920;p114"/>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a:t>
            </a:r>
            <a:r>
              <a:rPr lang="en" sz="1200">
                <a:solidFill>
                  <a:srgbClr val="666666"/>
                </a:solidFill>
              </a:rPr>
              <a:t>ource: </a:t>
            </a:r>
            <a:r>
              <a:rPr lang="en" sz="1200">
                <a:solidFill>
                  <a:srgbClr val="666666"/>
                </a:solidFill>
              </a:rPr>
              <a:t>https://training.galaxyproject.org/training-material/</a:t>
            </a:r>
            <a:endParaRPr sz="1200">
              <a:solidFill>
                <a:srgbClr val="666666"/>
              </a:solidFill>
            </a:endParaRPr>
          </a:p>
        </p:txBody>
      </p:sp>
      <p:pic>
        <p:nvPicPr>
          <p:cNvPr id="921" name="Google Shape;921;p114"/>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5"/>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input/output</a:t>
            </a:r>
            <a:endParaRPr/>
          </a:p>
        </p:txBody>
      </p:sp>
      <p:sp>
        <p:nvSpPr>
          <p:cNvPr id="927" name="Google Shape;927;p115"/>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 </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387350" lvl="0" marL="457200" rtl="0" algn="l">
              <a:spcBef>
                <a:spcPts val="1000"/>
              </a:spcBef>
              <a:spcAft>
                <a:spcPts val="0"/>
              </a:spcAft>
              <a:buSzPts val="2500"/>
              <a:buFont typeface="Arial"/>
              <a:buChar char="●"/>
            </a:pPr>
            <a:r>
              <a:rPr lang="en" sz="2500">
                <a:latin typeface="Arial"/>
                <a:ea typeface="Arial"/>
                <a:cs typeface="Arial"/>
                <a:sym typeface="Arial"/>
              </a:rPr>
              <a:t>Output: </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928" name="Google Shape;928;p115"/>
          <p:cNvPicPr preferRelativeResize="0"/>
          <p:nvPr/>
        </p:nvPicPr>
        <p:blipFill>
          <a:blip r:embed="rId3">
            <a:alphaModFix/>
          </a:blip>
          <a:stretch>
            <a:fillRect/>
          </a:stretch>
        </p:blipFill>
        <p:spPr>
          <a:xfrm>
            <a:off x="5361548" y="1721525"/>
            <a:ext cx="3728625" cy="3370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58" name="Google Shape;158;p35"/>
          <p:cNvSpPr txBox="1"/>
          <p:nvPr/>
        </p:nvSpPr>
        <p:spPr>
          <a:xfrm>
            <a:off x="5309825" y="4387050"/>
            <a:ext cx="31257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March 21, 2022 9a-12p</a:t>
            </a:r>
            <a:endParaRPr b="1" sz="1200">
              <a:solidFill>
                <a:srgbClr val="262626"/>
              </a:solidFill>
              <a:highlight>
                <a:srgbClr val="F7F6F3"/>
              </a:highlight>
            </a:endParaRPr>
          </a:p>
          <a:p>
            <a:pPr indent="0" lvl="0" marL="0" rtl="0" algn="r">
              <a:spcBef>
                <a:spcPts val="0"/>
              </a:spcBef>
              <a:spcAft>
                <a:spcPts val="0"/>
              </a:spcAft>
              <a:buNone/>
            </a:pPr>
            <a:r>
              <a:rPr b="1" lang="en" sz="1200">
                <a:solidFill>
                  <a:srgbClr val="262626"/>
                </a:solidFill>
                <a:highlight>
                  <a:srgbClr val="F7F6F3"/>
                </a:highlight>
              </a:rPr>
              <a:t>Please </a:t>
            </a:r>
            <a:r>
              <a:rPr b="1" lang="en" sz="1200" u="sng">
                <a:solidFill>
                  <a:schemeClr val="hlink"/>
                </a:solidFill>
                <a:highlight>
                  <a:srgbClr val="F7F6F3"/>
                </a:highlight>
                <a:hlinkClick r:id="rId3"/>
              </a:rPr>
              <a:t>register</a:t>
            </a:r>
            <a:r>
              <a:rPr b="1" lang="en" sz="1200">
                <a:solidFill>
                  <a:srgbClr val="262626"/>
                </a:solidFill>
                <a:highlight>
                  <a:srgbClr val="F7F6F3"/>
                </a:highlight>
              </a:rPr>
              <a:t>!</a:t>
            </a:r>
            <a:endParaRPr b="1" sz="1200">
              <a:solidFill>
                <a:srgbClr val="262626"/>
              </a:solidFill>
              <a:highlight>
                <a:srgbClr val="F7F6F3"/>
              </a:highlight>
            </a:endParaRPr>
          </a:p>
        </p:txBody>
      </p:sp>
      <p:sp>
        <p:nvSpPr>
          <p:cNvPr id="159" name="Google Shape;159;p35"/>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a:t>
            </a:r>
            <a:r>
              <a:rPr b="1" lang="en">
                <a:latin typeface="Helvetica Neue"/>
                <a:ea typeface="Helvetica Neue"/>
                <a:cs typeface="Helvetica Neue"/>
                <a:sym typeface="Helvetica Neue"/>
              </a:rPr>
              <a:t>oncepts </a:t>
            </a:r>
            <a:r>
              <a:rPr b="1" lang="en">
                <a:latin typeface="Helvetica Neue"/>
                <a:ea typeface="Helvetica Neue"/>
                <a:cs typeface="Helvetica Neue"/>
                <a:sym typeface="Helvetica Neue"/>
              </a:rPr>
              <a:t>+ Demo</a:t>
            </a:r>
            <a:endParaRPr b="1" sz="1200">
              <a:solidFill>
                <a:srgbClr val="262626"/>
              </a:solidFill>
              <a:highlight>
                <a:srgbClr val="F7F6F3"/>
              </a:highlight>
            </a:endParaRPr>
          </a:p>
        </p:txBody>
      </p:sp>
      <p:sp>
        <p:nvSpPr>
          <p:cNvPr id="160" name="Google Shape;160;p35"/>
          <p:cNvSpPr/>
          <p:nvPr/>
        </p:nvSpPr>
        <p:spPr>
          <a:xfrm flipH="1">
            <a:off x="2835875" y="1034150"/>
            <a:ext cx="207300" cy="1307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162" name="Google Shape;162;p3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63" name="Google Shape;163;p3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64" name="Google Shape;164;p3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65" name="Google Shape;165;p3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66" name="Google Shape;166;p3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67" name="Google Shape;167;p3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68" name="Google Shape;168;p3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69" name="Google Shape;169;p3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70" name="Google Shape;170;p3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171" name="Google Shape;171;p3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72" name="Google Shape;172;p3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73" name="Google Shape;173;p35"/>
          <p:cNvSpPr/>
          <p:nvPr/>
        </p:nvSpPr>
        <p:spPr>
          <a:xfrm flipH="1">
            <a:off x="2879475" y="2920875"/>
            <a:ext cx="207300" cy="1307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16"/>
          <p:cNvSpPr txBox="1"/>
          <p:nvPr>
            <p:ph type="title"/>
          </p:nvPr>
        </p:nvSpPr>
        <p:spPr>
          <a:xfrm>
            <a:off x="152400" y="120975"/>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Annotation GTF format</a:t>
            </a:r>
            <a:endParaRPr/>
          </a:p>
        </p:txBody>
      </p:sp>
      <p:sp>
        <p:nvSpPr>
          <p:cNvPr id="934" name="Google Shape;934;p116"/>
          <p:cNvSpPr txBox="1"/>
          <p:nvPr/>
        </p:nvSpPr>
        <p:spPr>
          <a:xfrm>
            <a:off x="289525" y="737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 Transfer Format</a:t>
            </a:r>
            <a:endParaRPr/>
          </a:p>
        </p:txBody>
      </p:sp>
      <p:pic>
        <p:nvPicPr>
          <p:cNvPr id="935" name="Google Shape;935;p116"/>
          <p:cNvPicPr preferRelativeResize="0"/>
          <p:nvPr/>
        </p:nvPicPr>
        <p:blipFill>
          <a:blip r:embed="rId3">
            <a:alphaModFix/>
          </a:blip>
          <a:stretch>
            <a:fillRect/>
          </a:stretch>
        </p:blipFill>
        <p:spPr>
          <a:xfrm>
            <a:off x="152400" y="1289725"/>
            <a:ext cx="8101355" cy="37013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7"/>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on Galaxy/Wynton</a:t>
            </a:r>
            <a:endParaRPr/>
          </a:p>
        </p:txBody>
      </p:sp>
      <p:sp>
        <p:nvSpPr>
          <p:cNvPr id="941" name="Google Shape;941;p117"/>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Login to Galaxy/Wynton</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1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47" name="Google Shape;947;p118"/>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948" name="Google Shape;948;p118"/>
          <p:cNvSpPr/>
          <p:nvPr/>
        </p:nvSpPr>
        <p:spPr>
          <a:xfrm flipH="1">
            <a:off x="2835875" y="1034150"/>
            <a:ext cx="207300" cy="1249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8"/>
          <p:cNvSpPr txBox="1"/>
          <p:nvPr/>
        </p:nvSpPr>
        <p:spPr>
          <a:xfrm>
            <a:off x="54700" y="339288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50" name="Google Shape;950;p118"/>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51" name="Google Shape;951;p118"/>
          <p:cNvSpPr/>
          <p:nvPr/>
        </p:nvSpPr>
        <p:spPr>
          <a:xfrm>
            <a:off x="5445750" y="2030150"/>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52" name="Google Shape;952;p118"/>
          <p:cNvSpPr/>
          <p:nvPr/>
        </p:nvSpPr>
        <p:spPr>
          <a:xfrm>
            <a:off x="3316325" y="3283863"/>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53" name="Google Shape;953;p118"/>
          <p:cNvSpPr/>
          <p:nvPr/>
        </p:nvSpPr>
        <p:spPr>
          <a:xfrm>
            <a:off x="3316325" y="38861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54" name="Google Shape;954;p118"/>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55" name="Google Shape;955;p118"/>
          <p:cNvSpPr/>
          <p:nvPr/>
        </p:nvSpPr>
        <p:spPr>
          <a:xfrm>
            <a:off x="5445750" y="2681575"/>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56" name="Google Shape;956;p118"/>
          <p:cNvSpPr/>
          <p:nvPr/>
        </p:nvSpPr>
        <p:spPr>
          <a:xfrm>
            <a:off x="5445750" y="3283875"/>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57" name="Google Shape;957;p118"/>
          <p:cNvSpPr/>
          <p:nvPr/>
        </p:nvSpPr>
        <p:spPr>
          <a:xfrm>
            <a:off x="3316325" y="7764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958" name="Google Shape;958;p118"/>
          <p:cNvSpPr/>
          <p:nvPr/>
        </p:nvSpPr>
        <p:spPr>
          <a:xfrm>
            <a:off x="3316325" y="1403288"/>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59" name="Google Shape;959;p118"/>
          <p:cNvSpPr/>
          <p:nvPr/>
        </p:nvSpPr>
        <p:spPr>
          <a:xfrm>
            <a:off x="5445750" y="3893249"/>
            <a:ext cx="1727700" cy="493800"/>
          </a:xfrm>
          <a:prstGeom prst="roundRect">
            <a:avLst>
              <a:gd fmla="val 16667" name="adj"/>
            </a:avLst>
          </a:prstGeom>
          <a:solidFill>
            <a:srgbClr val="F6B26B"/>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60" name="Google Shape;960;p118"/>
          <p:cNvSpPr/>
          <p:nvPr/>
        </p:nvSpPr>
        <p:spPr>
          <a:xfrm flipH="1">
            <a:off x="2879475" y="2898275"/>
            <a:ext cx="207300" cy="1406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118"/>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962" name="Google Shape;962;p118"/>
          <p:cNvPicPr preferRelativeResize="0"/>
          <p:nvPr/>
        </p:nvPicPr>
        <p:blipFill>
          <a:blip r:embed="rId3">
            <a:alphaModFix/>
          </a:blip>
          <a:stretch>
            <a:fillRect/>
          </a:stretch>
        </p:blipFill>
        <p:spPr>
          <a:xfrm>
            <a:off x="3043175" y="1070325"/>
            <a:ext cx="615600" cy="615600"/>
          </a:xfrm>
          <a:prstGeom prst="rect">
            <a:avLst/>
          </a:prstGeom>
          <a:noFill/>
          <a:ln>
            <a:noFill/>
          </a:ln>
        </p:spPr>
      </p:pic>
      <p:pic>
        <p:nvPicPr>
          <p:cNvPr id="963" name="Google Shape;963;p118"/>
          <p:cNvPicPr preferRelativeResize="0"/>
          <p:nvPr/>
        </p:nvPicPr>
        <p:blipFill>
          <a:blip r:embed="rId3">
            <a:alphaModFix/>
          </a:blip>
          <a:stretch>
            <a:fillRect/>
          </a:stretch>
        </p:blipFill>
        <p:spPr>
          <a:xfrm>
            <a:off x="3043175" y="1668113"/>
            <a:ext cx="615600" cy="615600"/>
          </a:xfrm>
          <a:prstGeom prst="rect">
            <a:avLst/>
          </a:prstGeom>
          <a:noFill/>
          <a:ln>
            <a:noFill/>
          </a:ln>
        </p:spPr>
      </p:pic>
      <p:pic>
        <p:nvPicPr>
          <p:cNvPr id="964" name="Google Shape;964;p118"/>
          <p:cNvPicPr preferRelativeResize="0"/>
          <p:nvPr/>
        </p:nvPicPr>
        <p:blipFill>
          <a:blip r:embed="rId3">
            <a:alphaModFix/>
          </a:blip>
          <a:stretch>
            <a:fillRect/>
          </a:stretch>
        </p:blipFill>
        <p:spPr>
          <a:xfrm>
            <a:off x="3043175" y="2282675"/>
            <a:ext cx="615600" cy="615600"/>
          </a:xfrm>
          <a:prstGeom prst="rect">
            <a:avLst/>
          </a:prstGeom>
          <a:noFill/>
          <a:ln>
            <a:noFill/>
          </a:ln>
        </p:spPr>
      </p:pic>
      <p:pic>
        <p:nvPicPr>
          <p:cNvPr id="965" name="Google Shape;965;p118"/>
          <p:cNvPicPr preferRelativeResize="0"/>
          <p:nvPr/>
        </p:nvPicPr>
        <p:blipFill>
          <a:blip r:embed="rId3">
            <a:alphaModFix/>
          </a:blip>
          <a:stretch>
            <a:fillRect/>
          </a:stretch>
        </p:blipFill>
        <p:spPr>
          <a:xfrm>
            <a:off x="5233350" y="1668113"/>
            <a:ext cx="615600" cy="615600"/>
          </a:xfrm>
          <a:prstGeom prst="rect">
            <a:avLst/>
          </a:prstGeom>
          <a:noFill/>
          <a:ln>
            <a:noFill/>
          </a:ln>
        </p:spPr>
      </p:pic>
      <p:pic>
        <p:nvPicPr>
          <p:cNvPr id="966" name="Google Shape;966;p118"/>
          <p:cNvPicPr preferRelativeResize="0"/>
          <p:nvPr/>
        </p:nvPicPr>
        <p:blipFill>
          <a:blip r:embed="rId3">
            <a:alphaModFix/>
          </a:blip>
          <a:stretch>
            <a:fillRect/>
          </a:stretch>
        </p:blipFill>
        <p:spPr>
          <a:xfrm>
            <a:off x="5233350" y="2282675"/>
            <a:ext cx="615600" cy="615600"/>
          </a:xfrm>
          <a:prstGeom prst="rect">
            <a:avLst/>
          </a:prstGeom>
          <a:noFill/>
          <a:ln>
            <a:noFill/>
          </a:ln>
        </p:spPr>
      </p:pic>
      <p:pic>
        <p:nvPicPr>
          <p:cNvPr id="967" name="Google Shape;967;p118"/>
          <p:cNvPicPr preferRelativeResize="0"/>
          <p:nvPr/>
        </p:nvPicPr>
        <p:blipFill>
          <a:blip r:embed="rId3">
            <a:alphaModFix/>
          </a:blip>
          <a:stretch>
            <a:fillRect/>
          </a:stretch>
        </p:blipFill>
        <p:spPr>
          <a:xfrm>
            <a:off x="3075450" y="2897263"/>
            <a:ext cx="615600" cy="615600"/>
          </a:xfrm>
          <a:prstGeom prst="rect">
            <a:avLst/>
          </a:prstGeom>
          <a:noFill/>
          <a:ln>
            <a:noFill/>
          </a:ln>
        </p:spPr>
      </p:pic>
      <p:pic>
        <p:nvPicPr>
          <p:cNvPr id="968" name="Google Shape;968;p118"/>
          <p:cNvPicPr preferRelativeResize="0"/>
          <p:nvPr/>
        </p:nvPicPr>
        <p:blipFill>
          <a:blip r:embed="rId3">
            <a:alphaModFix/>
          </a:blip>
          <a:stretch>
            <a:fillRect/>
          </a:stretch>
        </p:blipFill>
        <p:spPr>
          <a:xfrm>
            <a:off x="5233350" y="2855813"/>
            <a:ext cx="615600" cy="615600"/>
          </a:xfrm>
          <a:prstGeom prst="rect">
            <a:avLst/>
          </a:prstGeom>
          <a:noFill/>
          <a:ln>
            <a:noFill/>
          </a:ln>
        </p:spPr>
      </p:pic>
      <p:pic>
        <p:nvPicPr>
          <p:cNvPr id="969" name="Google Shape;969;p118"/>
          <p:cNvPicPr preferRelativeResize="0"/>
          <p:nvPr/>
        </p:nvPicPr>
        <p:blipFill>
          <a:blip r:embed="rId3">
            <a:alphaModFix/>
          </a:blip>
          <a:stretch>
            <a:fillRect/>
          </a:stretch>
        </p:blipFill>
        <p:spPr>
          <a:xfrm>
            <a:off x="3075450" y="3469088"/>
            <a:ext cx="615600" cy="615600"/>
          </a:xfrm>
          <a:prstGeom prst="rect">
            <a:avLst/>
          </a:prstGeom>
          <a:noFill/>
          <a:ln>
            <a:noFill/>
          </a:ln>
        </p:spPr>
      </p:pic>
      <p:pic>
        <p:nvPicPr>
          <p:cNvPr id="970" name="Google Shape;970;p118"/>
          <p:cNvPicPr preferRelativeResize="0"/>
          <p:nvPr/>
        </p:nvPicPr>
        <p:blipFill>
          <a:blip r:embed="rId3">
            <a:alphaModFix/>
          </a:blip>
          <a:stretch>
            <a:fillRect/>
          </a:stretch>
        </p:blipFill>
        <p:spPr>
          <a:xfrm>
            <a:off x="5222450" y="3469088"/>
            <a:ext cx="615600" cy="615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9"/>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976" name="Google Shape;976;p119"/>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977" name="Google Shape;977;p119"/>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Which genes are expressed at different levels between conditions (sample A and sample B)</a:t>
            </a:r>
            <a:endParaRPr sz="1700">
              <a:solidFill>
                <a:schemeClr val="dk1"/>
              </a:solidFill>
            </a:endParaRPr>
          </a:p>
        </p:txBody>
      </p:sp>
      <p:pic>
        <p:nvPicPr>
          <p:cNvPr id="978" name="Google Shape;978;p119"/>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979" name="Google Shape;979;p119"/>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0"/>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985" name="Google Shape;985;p120"/>
          <p:cNvSpPr txBox="1"/>
          <p:nvPr>
            <p:ph idx="1" type="body"/>
          </p:nvPr>
        </p:nvSpPr>
        <p:spPr>
          <a:xfrm>
            <a:off x="128200" y="1077300"/>
            <a:ext cx="8933100" cy="32634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latin typeface="Arial"/>
              <a:ea typeface="Arial"/>
              <a:cs typeface="Arial"/>
              <a:sym typeface="Arial"/>
            </a:endParaRPr>
          </a:p>
          <a:p>
            <a:pPr indent="0" lvl="0" marL="0" rtl="0" algn="l">
              <a:spcBef>
                <a:spcPts val="1000"/>
              </a:spcBef>
              <a:spcAft>
                <a:spcPts val="0"/>
              </a:spcAft>
              <a:buNone/>
            </a:pPr>
            <a:r>
              <a:t/>
            </a:r>
            <a:endParaRPr sz="1800">
              <a:solidFill>
                <a:srgbClr val="002B42"/>
              </a:solidFill>
              <a:latin typeface="Arial"/>
              <a:ea typeface="Arial"/>
              <a:cs typeface="Arial"/>
              <a:sym typeface="Arial"/>
            </a:endParaRPr>
          </a:p>
        </p:txBody>
      </p:sp>
      <p:sp>
        <p:nvSpPr>
          <p:cNvPr id="986" name="Google Shape;986;p120"/>
          <p:cNvSpPr txBox="1"/>
          <p:nvPr/>
        </p:nvSpPr>
        <p:spPr>
          <a:xfrm>
            <a:off x="1296750" y="3471675"/>
            <a:ext cx="63531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5"/>
                </a:solidFill>
                <a:latin typeface="Helvetica Neue"/>
                <a:ea typeface="Helvetica Neue"/>
                <a:cs typeface="Helvetica Neue"/>
                <a:sym typeface="Helvetica Neue"/>
              </a:rPr>
              <a:t>Intermediate RNA-seq  workshop</a:t>
            </a:r>
            <a:endParaRPr b="1" sz="2200">
              <a:solidFill>
                <a:srgbClr val="262626"/>
              </a:solidFill>
              <a:highlight>
                <a:srgbClr val="F7F6F3"/>
              </a:highlight>
            </a:endParaRPr>
          </a:p>
          <a:p>
            <a:pPr indent="0" lvl="0" marL="0" rtl="0" algn="l">
              <a:spcBef>
                <a:spcPts val="0"/>
              </a:spcBef>
              <a:spcAft>
                <a:spcPts val="0"/>
              </a:spcAft>
              <a:buNone/>
            </a:pPr>
            <a:r>
              <a:t/>
            </a:r>
            <a:endParaRPr b="1" sz="800">
              <a:solidFill>
                <a:srgbClr val="262626"/>
              </a:solidFill>
              <a:highlight>
                <a:srgbClr val="F7F6F3"/>
              </a:highlight>
            </a:endParaRPr>
          </a:p>
          <a:p>
            <a:pPr indent="0" lvl="0" marL="0" rtl="0" algn="ctr">
              <a:spcBef>
                <a:spcPts val="0"/>
              </a:spcBef>
              <a:spcAft>
                <a:spcPts val="0"/>
              </a:spcAft>
              <a:buNone/>
            </a:pPr>
            <a:r>
              <a:rPr b="1" lang="en" sz="1700">
                <a:solidFill>
                  <a:srgbClr val="262626"/>
                </a:solidFill>
                <a:highlight>
                  <a:srgbClr val="F7F6F3"/>
                </a:highlight>
              </a:rPr>
              <a:t>March 21, 2022 9a-12p</a:t>
            </a:r>
            <a:endParaRPr b="1" sz="1700">
              <a:solidFill>
                <a:srgbClr val="262626"/>
              </a:solidFill>
              <a:highlight>
                <a:srgbClr val="F7F6F3"/>
              </a:highlight>
            </a:endParaRPr>
          </a:p>
          <a:p>
            <a:pPr indent="0" lvl="0" marL="0" rtl="0" algn="ctr">
              <a:spcBef>
                <a:spcPts val="0"/>
              </a:spcBef>
              <a:spcAft>
                <a:spcPts val="0"/>
              </a:spcAft>
              <a:buNone/>
            </a:pPr>
            <a:r>
              <a:rPr b="1" lang="en" sz="1700">
                <a:solidFill>
                  <a:srgbClr val="262626"/>
                </a:solidFill>
                <a:highlight>
                  <a:srgbClr val="F7F6F3"/>
                </a:highlight>
              </a:rPr>
              <a:t>Please </a:t>
            </a:r>
            <a:r>
              <a:rPr b="1" lang="en" sz="1700" u="sng">
                <a:solidFill>
                  <a:schemeClr val="hlink"/>
                </a:solidFill>
                <a:highlight>
                  <a:srgbClr val="F7F6F3"/>
                </a:highlight>
                <a:hlinkClick r:id="rId3"/>
              </a:rPr>
              <a:t>register</a:t>
            </a:r>
            <a:r>
              <a:rPr b="1" lang="en" sz="1700">
                <a:solidFill>
                  <a:srgbClr val="262626"/>
                </a:solidFill>
                <a:highlight>
                  <a:srgbClr val="F7F6F3"/>
                </a:highlight>
              </a:rPr>
              <a:t>!</a:t>
            </a:r>
            <a:endParaRPr b="1" sz="1700">
              <a:solidFill>
                <a:srgbClr val="262626"/>
              </a:solidFill>
              <a:highlight>
                <a:srgbClr val="F7F6F3"/>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21"/>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992" name="Google Shape;992;p121"/>
          <p:cNvSpPr txBox="1"/>
          <p:nvPr/>
        </p:nvSpPr>
        <p:spPr>
          <a:xfrm>
            <a:off x="142125" y="316050"/>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993" name="Google Shape;993;p121"/>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with Galaxy and Wynton</a:t>
            </a:r>
            <a:endParaRPr sz="1700"/>
          </a:p>
        </p:txBody>
      </p:sp>
      <p:sp>
        <p:nvSpPr>
          <p:cNvPr id="994" name="Google Shape;994;p121"/>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2"/>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00" name="Google Shape;1000;p122"/>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3"/>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006" name="Google Shape;1006;p123"/>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4"/>
          <p:cNvSpPr txBox="1"/>
          <p:nvPr>
            <p:ph idx="1" type="body"/>
          </p:nvPr>
        </p:nvSpPr>
        <p:spPr>
          <a:xfrm>
            <a:off x="628650" y="14073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12" name="Google Shape;1012;p124"/>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5"/>
          <p:cNvSpPr txBox="1"/>
          <p:nvPr>
            <p:ph idx="1" type="body"/>
          </p:nvPr>
        </p:nvSpPr>
        <p:spPr>
          <a:xfrm>
            <a:off x="628650" y="1407362"/>
            <a:ext cx="7886700" cy="32574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Minimum essential </a:t>
            </a:r>
            <a:endParaRPr/>
          </a:p>
          <a:p>
            <a:pPr indent="-254000" lvl="1" marL="596900" rtl="0" algn="l">
              <a:lnSpc>
                <a:spcPct val="90000"/>
              </a:lnSpc>
              <a:spcBef>
                <a:spcPts val="400"/>
              </a:spcBef>
              <a:spcAft>
                <a:spcPts val="0"/>
              </a:spcAft>
              <a:buClr>
                <a:srgbClr val="002B42"/>
              </a:buClr>
              <a:buSzPts val="1400"/>
              <a:buChar char="●"/>
            </a:pPr>
            <a:r>
              <a:rPr lang="en"/>
              <a:t>Introductory R</a:t>
            </a:r>
            <a:endParaRPr/>
          </a:p>
          <a:p>
            <a:pPr indent="-254000" lvl="1" marL="596900" rtl="0" algn="l">
              <a:lnSpc>
                <a:spcPct val="90000"/>
              </a:lnSpc>
              <a:spcBef>
                <a:spcPts val="400"/>
              </a:spcBef>
              <a:spcAft>
                <a:spcPts val="0"/>
              </a:spcAft>
              <a:buClr>
                <a:srgbClr val="002B42"/>
              </a:buClr>
              <a:buSzPts val="1400"/>
              <a:buChar char="●"/>
            </a:pPr>
            <a:r>
              <a:rPr lang="en"/>
              <a:t>Introductory command line (link to a cheatsheet in speaker notes)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Available at </a:t>
            </a:r>
            <a:endParaRPr/>
          </a:p>
          <a:p>
            <a:pPr indent="-254000" lvl="1" marL="596900" rtl="0" algn="l">
              <a:lnSpc>
                <a:spcPct val="90000"/>
              </a:lnSpc>
              <a:spcBef>
                <a:spcPts val="400"/>
              </a:spcBef>
              <a:spcAft>
                <a:spcPts val="0"/>
              </a:spcAft>
              <a:buClr>
                <a:srgbClr val="002B42"/>
              </a:buClr>
              <a:buSzPts val="1400"/>
              <a:buChar char="●"/>
            </a:pPr>
            <a:r>
              <a:rPr lang="en"/>
              <a:t>Gladstone Data Science Training program</a:t>
            </a:r>
            <a:endParaRPr/>
          </a:p>
          <a:p>
            <a:pPr indent="-254000" lvl="1" marL="596900" rtl="0" algn="l">
              <a:lnSpc>
                <a:spcPct val="90000"/>
              </a:lnSpc>
              <a:spcBef>
                <a:spcPts val="400"/>
              </a:spcBef>
              <a:spcAft>
                <a:spcPts val="0"/>
              </a:spcAft>
              <a:buClr>
                <a:srgbClr val="002B42"/>
              </a:buClr>
              <a:buSzPts val="1400"/>
              <a:buChar char="●"/>
            </a:pPr>
            <a:r>
              <a:rPr lang="en"/>
              <a:t>Data Science workshops from the UCSF library </a:t>
            </a:r>
            <a:endParaRPr/>
          </a:p>
          <a:p>
            <a:pPr indent="-215900" lvl="2" marL="939800" rtl="0" algn="l">
              <a:lnSpc>
                <a:spcPct val="90000"/>
              </a:lnSpc>
              <a:spcBef>
                <a:spcPts val="400"/>
              </a:spcBef>
              <a:spcAft>
                <a:spcPts val="0"/>
              </a:spcAft>
              <a:buClr>
                <a:srgbClr val="002B42"/>
              </a:buClr>
              <a:buSzPts val="6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indent="-254000" lvl="1" marL="596900" rtl="0" algn="l">
              <a:lnSpc>
                <a:spcPct val="90000"/>
              </a:lnSpc>
              <a:spcBef>
                <a:spcPts val="400"/>
              </a:spcBef>
              <a:spcAft>
                <a:spcPts val="0"/>
              </a:spcAft>
              <a:buClr>
                <a:srgbClr val="002B42"/>
              </a:buClr>
              <a:buSzPts val="1400"/>
              <a:buChar char="●"/>
            </a:pPr>
            <a:r>
              <a:rPr lang="en"/>
              <a:t>Intermediate RNA-seq </a:t>
            </a:r>
            <a:endParaRPr/>
          </a:p>
          <a:p>
            <a:pPr indent="-254000" lvl="1" marL="596900" rtl="0" algn="l">
              <a:lnSpc>
                <a:spcPct val="90000"/>
              </a:lnSpc>
              <a:spcBef>
                <a:spcPts val="400"/>
              </a:spcBef>
              <a:spcAft>
                <a:spcPts val="0"/>
              </a:spcAft>
              <a:buClr>
                <a:srgbClr val="002B42"/>
              </a:buClr>
              <a:buSzPts val="1400"/>
              <a:buChar char="●"/>
            </a:pPr>
            <a:r>
              <a:rPr lang="en"/>
              <a:t>Pathway analysis</a:t>
            </a:r>
            <a:endParaRPr/>
          </a:p>
        </p:txBody>
      </p:sp>
      <p:sp>
        <p:nvSpPr>
          <p:cNvPr id="1019" name="Google Shape;1019;p12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much programming skills do we need for bioinformatics?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